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slideLayouts/slideLayout7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5" r:id="rId1"/>
    <p:sldMasterId id="2147483873" r:id="rId2"/>
    <p:sldMasterId id="2147483886" r:id="rId3"/>
    <p:sldMasterId id="2147483898" r:id="rId4"/>
    <p:sldMasterId id="2147483922" r:id="rId5"/>
    <p:sldMasterId id="2147483934" r:id="rId6"/>
    <p:sldMasterId id="2147483946" r:id="rId7"/>
    <p:sldMasterId id="2147483951" r:id="rId8"/>
    <p:sldMasterId id="2147483953" r:id="rId9"/>
    <p:sldMasterId id="2147483676" r:id="rId10"/>
    <p:sldMasterId id="2147483786" r:id="rId11"/>
  </p:sldMasterIdLst>
  <p:notesMasterIdLst>
    <p:notesMasterId r:id="rId62"/>
  </p:notesMasterIdLst>
  <p:sldIdLst>
    <p:sldId id="1117" r:id="rId12"/>
    <p:sldId id="1116" r:id="rId13"/>
    <p:sldId id="1115" r:id="rId14"/>
    <p:sldId id="782" r:id="rId15"/>
    <p:sldId id="591" r:id="rId16"/>
    <p:sldId id="773" r:id="rId17"/>
    <p:sldId id="514" r:id="rId18"/>
    <p:sldId id="1121" r:id="rId19"/>
    <p:sldId id="1135" r:id="rId20"/>
    <p:sldId id="1119" r:id="rId21"/>
    <p:sldId id="1120" r:id="rId22"/>
    <p:sldId id="1122" r:id="rId23"/>
    <p:sldId id="1169" r:id="rId24"/>
    <p:sldId id="1126" r:id="rId25"/>
    <p:sldId id="1127" r:id="rId26"/>
    <p:sldId id="1133" r:id="rId27"/>
    <p:sldId id="1132" r:id="rId28"/>
    <p:sldId id="1176" r:id="rId29"/>
    <p:sldId id="1130" r:id="rId30"/>
    <p:sldId id="1140" r:id="rId31"/>
    <p:sldId id="1170" r:id="rId32"/>
    <p:sldId id="1141" r:id="rId33"/>
    <p:sldId id="1142" r:id="rId34"/>
    <p:sldId id="1143" r:id="rId35"/>
    <p:sldId id="1144" r:id="rId36"/>
    <p:sldId id="1145" r:id="rId37"/>
    <p:sldId id="1146" r:id="rId38"/>
    <p:sldId id="1148" r:id="rId39"/>
    <p:sldId id="1147" r:id="rId40"/>
    <p:sldId id="1177" r:id="rId41"/>
    <p:sldId id="1149" r:id="rId42"/>
    <p:sldId id="1110" r:id="rId43"/>
    <p:sldId id="1150" r:id="rId44"/>
    <p:sldId id="1151" r:id="rId45"/>
    <p:sldId id="1153" r:id="rId46"/>
    <p:sldId id="1154" r:id="rId47"/>
    <p:sldId id="1168" r:id="rId48"/>
    <p:sldId id="1155" r:id="rId49"/>
    <p:sldId id="1156" r:id="rId50"/>
    <p:sldId id="1157" r:id="rId51"/>
    <p:sldId id="1158" r:id="rId52"/>
    <p:sldId id="1159" r:id="rId53"/>
    <p:sldId id="1166" r:id="rId54"/>
    <p:sldId id="1173" r:id="rId55"/>
    <p:sldId id="1165" r:id="rId56"/>
    <p:sldId id="1174" r:id="rId57"/>
    <p:sldId id="1175" r:id="rId58"/>
    <p:sldId id="1163" r:id="rId59"/>
    <p:sldId id="1162" r:id="rId60"/>
    <p:sldId id="1161" r:id="rId61"/>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a Sczersputowski" initials="JS" lastIdx="1" clrIdx="0">
    <p:extLst>
      <p:ext uri="{19B8F6BF-5375-455C-9EA6-DF929625EA0E}">
        <p15:presenceInfo xmlns:p15="http://schemas.microsoft.com/office/powerpoint/2012/main" userId="2370e1c335d09028" providerId="Windows Live"/>
      </p:ext>
    </p:extLst>
  </p:cmAuthor>
  <p:cmAuthor id="2" name="Stan Collins" initials="SC" lastIdx="10" clrIdx="1">
    <p:extLst>
      <p:ext uri="{19B8F6BF-5375-455C-9EA6-DF929625EA0E}">
        <p15:presenceInfo xmlns:p15="http://schemas.microsoft.com/office/powerpoint/2012/main" userId="66e47a7f1ae49b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CBE2"/>
    <a:srgbClr val="00565D"/>
    <a:srgbClr val="08F8DB"/>
    <a:srgbClr val="00FFFF"/>
    <a:srgbClr val="17BBB9"/>
    <a:srgbClr val="82DB29"/>
    <a:srgbClr val="118C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51" autoAdjust="0"/>
    <p:restoredTop sz="53020" autoAdjust="0"/>
  </p:normalViewPr>
  <p:slideViewPr>
    <p:cSldViewPr snapToGrid="0">
      <p:cViewPr varScale="1">
        <p:scale>
          <a:sx n="55" d="100"/>
          <a:sy n="55" d="100"/>
        </p:scale>
        <p:origin x="15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226527D4-D5F3-4A48-BB12-6E055B4BAB31}" type="datetimeFigureOut">
              <a:rPr lang="en-US" smtClean="0"/>
              <a:t>11/17/2020</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01EEA0F0-FA72-2941-BABF-BA5E6D383682}" type="slidenum">
              <a:rPr lang="en-US" smtClean="0"/>
              <a:t>‹#›</a:t>
            </a:fld>
            <a:endParaRPr lang="en-US"/>
          </a:p>
        </p:txBody>
      </p:sp>
    </p:spTree>
    <p:extLst>
      <p:ext uri="{BB962C8B-B14F-4D97-AF65-F5344CB8AC3E}">
        <p14:creationId xmlns:p14="http://schemas.microsoft.com/office/powerpoint/2010/main" val="3166424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ealthypeople.gov/2020/leading-health-indicators/2020-lhi-topics/Mental-Health/dat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902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charset="0"/>
                <a:ea typeface="+mn-ea"/>
                <a:cs typeface="+mn-cs"/>
              </a:rPr>
              <a:t>Knowing the warning signs of suicide is one of the most important first steps in prevention. It’s also important to know the difference between warning signs and risk factors.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Calibri"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charset="0"/>
                <a:ea typeface="+mn-ea"/>
                <a:cs typeface="+mn-cs"/>
              </a:rPr>
              <a:t>Warning Signs</a:t>
            </a:r>
            <a:endParaRPr kumimoji="0" lang="en-US" sz="1200" b="0" i="0" u="none" strike="noStrike" kern="1200" cap="none" spc="0" normalizeH="0" baseline="0" noProof="0" dirty="0">
              <a:ln>
                <a:noFill/>
              </a:ln>
              <a:solidFill>
                <a:prstClr val="black"/>
              </a:solidFill>
              <a:effectLst/>
              <a:uLnTx/>
              <a:uFillTx/>
              <a:latin typeface="Calibri" charset="0"/>
              <a:ea typeface="+mn-ea"/>
              <a:cs typeface="+mn-cs"/>
            </a:endParaRPr>
          </a:p>
          <a:p>
            <a:pPr marL="628650" marR="0" lvl="1" indent="-171450" algn="l" defTabSz="914400" rtl="0" eaLnBrk="1" fontAlgn="auto" latinLnBrk="0" hangingPunct="1">
              <a:lnSpc>
                <a:spcPct val="100000"/>
              </a:lnSpc>
              <a:spcBef>
                <a:spcPct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charset="0"/>
                <a:ea typeface="+mn-ea"/>
                <a:cs typeface="+mn-cs"/>
              </a:rPr>
              <a:t>A suicide warning sign is the earliest detectable sign that indicates a person is at heightened risk for suicide in the near-term (i.e., within minutes, hours, or days). These are observable clues and behaviors</a:t>
            </a:r>
          </a:p>
          <a:p>
            <a:pPr marL="0" marR="0" lvl="0" indent="0" algn="l" defTabSz="914400" rtl="0" eaLnBrk="1" fontAlgn="auto" latinLnBrk="0" hangingPunct="1">
              <a:lnSpc>
                <a:spcPct val="100000"/>
              </a:lnSpc>
              <a:spcBef>
                <a:spcPct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Calibri" charset="0"/>
              <a:ea typeface="+mn-ea"/>
              <a:cs typeface="+mn-cs"/>
            </a:endParaRPr>
          </a:p>
          <a:p>
            <a:pPr marL="628650" marR="0" lvl="1" indent="-171450" algn="l" defTabSz="914400" rtl="0" eaLnBrk="1" fontAlgn="auto" latinLnBrk="0" hangingPunct="1">
              <a:lnSpc>
                <a:spcPct val="100000"/>
              </a:lnSpc>
              <a:spcBef>
                <a:spcPct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charset="0"/>
                <a:ea typeface="+mn-ea"/>
                <a:cs typeface="+mn-cs"/>
              </a:rPr>
              <a:t>relate to an individual’s immediate state.  Similar to the warning signs of a heart attack – such as chest discomfort or shortness of breath – the warning signs of suicide signal the potential for immediate or short-term crisis.  Also similarly, it is a cluster of these signs that most strongly signal risk rather than only one or two warning signs.</a:t>
            </a:r>
          </a:p>
          <a:p>
            <a:pPr marL="0" marR="0" lvl="0" indent="0" algn="l" defTabSz="914400" rtl="0" eaLnBrk="1" fontAlgn="auto" latinLnBrk="0" hangingPunct="1">
              <a:lnSpc>
                <a:spcPct val="100000"/>
              </a:lnSpc>
              <a:spcBef>
                <a:spcPct val="0"/>
              </a:spcBef>
              <a:spcAft>
                <a:spcPts val="0"/>
              </a:spcAft>
              <a:buClrTx/>
              <a:buSzTx/>
              <a:buFontTx/>
              <a:buChar char="•"/>
              <a:tabLst/>
              <a:defRPr/>
            </a:pPr>
            <a:endParaRPr kumimoji="0" lang="en-US" sz="1200" b="0" i="0" u="sng" strike="noStrike" kern="1200" cap="none" spc="0" normalizeH="0" baseline="0" noProof="0" dirty="0">
              <a:ln>
                <a:noFill/>
              </a:ln>
              <a:solidFill>
                <a:prstClr val="black"/>
              </a:solidFill>
              <a:effectLst/>
              <a:uLnTx/>
              <a:uFillTx/>
              <a:latin typeface="Calibri"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charset="0"/>
                <a:ea typeface="+mn-ea"/>
                <a:cs typeface="+mn-cs"/>
              </a:rPr>
              <a:t>Risk Factors</a:t>
            </a:r>
            <a:endParaRPr kumimoji="0" lang="en-US" sz="1200" b="0" i="0" u="none" strike="noStrike" kern="1200" cap="none" spc="0" normalizeH="0" baseline="0" noProof="0" dirty="0">
              <a:ln>
                <a:noFill/>
              </a:ln>
              <a:solidFill>
                <a:prstClr val="black"/>
              </a:solidFill>
              <a:effectLst/>
              <a:uLnTx/>
              <a:uFillTx/>
              <a:latin typeface="Calibri" charset="0"/>
              <a:ea typeface="+mn-ea"/>
              <a:cs typeface="+mn-cs"/>
            </a:endParaRPr>
          </a:p>
          <a:p>
            <a:pPr marL="628650" marR="0" lvl="1" indent="-171450" algn="l" defTabSz="914400" rtl="0" eaLnBrk="1" fontAlgn="auto" latinLnBrk="0" hangingPunct="1">
              <a:lnSpc>
                <a:spcPct val="100000"/>
              </a:lnSpc>
              <a:spcBef>
                <a:spcPct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charset="0"/>
                <a:ea typeface="+mn-ea"/>
                <a:cs typeface="+mn-cs"/>
              </a:rPr>
              <a:t>Suicidal behavior is complex and is not caused by a single risk factor or life event. Risk factors tend to be longer term than warning signs, and are not in and of themselves an indication of immediate suicide risk.  </a:t>
            </a:r>
          </a:p>
          <a:p>
            <a:pPr marL="0" marR="0" lvl="0" indent="0" algn="l" defTabSz="914400" rtl="0" eaLnBrk="1" fontAlgn="auto" latinLnBrk="0" hangingPunct="1">
              <a:lnSpc>
                <a:spcPct val="100000"/>
              </a:lnSpc>
              <a:spcBef>
                <a:spcPct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Calibri" charset="0"/>
              <a:ea typeface="+mn-ea"/>
              <a:cs typeface="+mn-cs"/>
            </a:endParaRPr>
          </a:p>
          <a:p>
            <a:pPr marL="628650" marR="0" lvl="1" indent="-171450" algn="l" defTabSz="914400" rtl="0" eaLnBrk="1" fontAlgn="auto" latinLnBrk="0" hangingPunct="1">
              <a:lnSpc>
                <a:spcPct val="100000"/>
              </a:lnSpc>
              <a:spcBef>
                <a:spcPct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charset="0"/>
                <a:ea typeface="+mn-ea"/>
                <a:cs typeface="+mn-cs"/>
              </a:rPr>
              <a:t>Whereas warning signs always refer to an individual’s current state, risk factors are often based on population level data. </a:t>
            </a:r>
          </a:p>
          <a:p>
            <a:pPr marL="628650" marR="0" lvl="1" indent="-17145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charset="0"/>
                <a:ea typeface="+mn-ea"/>
                <a:cs typeface="+mn-cs"/>
              </a:rPr>
              <a:t> </a:t>
            </a:r>
          </a:p>
          <a:p>
            <a:pPr marL="628650" marR="0" lvl="1" indent="-171450" algn="l" defTabSz="914400" rtl="0" eaLnBrk="1" fontAlgn="auto" latinLnBrk="0" hangingPunct="1">
              <a:lnSpc>
                <a:spcPct val="100000"/>
              </a:lnSpc>
              <a:spcBef>
                <a:spcPct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charset="0"/>
                <a:ea typeface="+mn-ea"/>
                <a:cs typeface="+mn-cs"/>
              </a:rPr>
              <a:t>To continue the analogy, risk factors of a heart attack might include older age, family history of heart disease, and lifestyle factors.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charset="0"/>
                <a:ea typeface="+mn-ea"/>
                <a:cs typeface="+mn-cs"/>
              </a:rPr>
              <a:t>Keep in mind that every individual and situation is different. What impacts one person profoundly might not have the same effect in another due to a wide variety of factors. Because someone has risk factors does not mean that they are or will become suicidal.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144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Whereas mental health conditions are often seen as the cause of suicide, suicide is rarely caused by any single factor.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2018 the CDC released a report that examined some of the factors that can contribute to suicide risk. The report found that 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any people who die by suicide are not known to have a diagnosed mental health condition at the time of death. Other problems often contribute to suicide, such as those related to relationships, substance use, physical health, and job, money, legal, or housing stress.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124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While suicide can impact anyone, certain populations are disproportionately impacted by suicide, meaning rates of suicide in these groups are higher compared with other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populations that are disproportionately impacted by suicide include: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Males compared with females (although females attempt suicide at higher rates)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By race/ethnicity, American Indian/Alaska Natives and Whites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Older adults compared with younger people; however in recent years rates among middle aged adults, particularly males, are on the rise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Veterans compared with non-veterans;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Those living in rural areas compared with those living in urban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LGBTQ adults and youth compared with heterosexual adults and youth.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181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58309C-30FC-0047-A3BF-67018928510F}"/>
              </a:ext>
            </a:extLst>
          </p:cNvPr>
          <p:cNvSpPr>
            <a:spLocks noGrp="1"/>
          </p:cNvSpPr>
          <p:nvPr>
            <p:ph type="body" idx="1"/>
          </p:nvPr>
        </p:nvSpPr>
        <p:spPr/>
        <p:txBody>
          <a:bodyPr/>
          <a:lstStyle/>
          <a:p>
            <a:r>
              <a:rPr lang="en-US" dirty="0"/>
              <a:t>It is important to be mindful of the words we use when we are talking about groups that are disproportionately impacted by suicide. </a:t>
            </a:r>
          </a:p>
          <a:p>
            <a:endParaRPr lang="en-US" dirty="0"/>
          </a:p>
          <a:p>
            <a:r>
              <a:rPr lang="en-US" dirty="0"/>
              <a:t>When we make statements such as “LGBT youth are x times more likely to die by suicide” or “22 Veterans die by suicide every day”, we inadvertently send a potentially harmful message.  </a:t>
            </a:r>
          </a:p>
          <a:p>
            <a:endParaRPr lang="en-US" dirty="0"/>
          </a:p>
          <a:p>
            <a:r>
              <a:rPr lang="en-US" dirty="0"/>
              <a:t>Just because someone is a Veteran or identifies as LGBT does not make them more likely to die by suicide; rather it is risk factors associated with their profession or gender or sexual identity.</a:t>
            </a:r>
          </a:p>
        </p:txBody>
      </p:sp>
    </p:spTree>
    <p:extLst>
      <p:ext uri="{BB962C8B-B14F-4D97-AF65-F5344CB8AC3E}">
        <p14:creationId xmlns:p14="http://schemas.microsoft.com/office/powerpoint/2010/main" val="231458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much of the attention in suicide prevention is paid to warning signs and risk factors for suicide, it is equally or even more important to consider the strength of protective factors against suicide. </a:t>
            </a:r>
          </a:p>
          <a:p>
            <a:endParaRPr lang="en-US" dirty="0"/>
          </a:p>
          <a:p>
            <a:r>
              <a:rPr lang="en-US" dirty="0"/>
              <a:t>Protective factors are personal or environmental characteristics that help protect people from suicide.</a:t>
            </a:r>
          </a:p>
          <a:p>
            <a:endParaRPr lang="en-US" dirty="0"/>
          </a:p>
          <a:p>
            <a:r>
              <a:rPr lang="en-US" dirty="0"/>
              <a:t>In theory, a person with strong protective factors would have greater coping skills to deal with higher levels of stressors than someone without supports, therefore reducing suicide risk. Even someone with very strong protective factors can become overwhelmed and potentially suicidal, but protective factors can create greater resiliency during tough times. </a:t>
            </a:r>
          </a:p>
          <a:p>
            <a:endParaRPr lang="en-US" dirty="0"/>
          </a:p>
          <a:p>
            <a:r>
              <a:rPr lang="en-US" dirty="0"/>
              <a:t>On the slide, you see a few examples of protective factors, including: </a:t>
            </a:r>
          </a:p>
          <a:p>
            <a:pPr marL="171450" indent="-171450">
              <a:buFont typeface="Arial" panose="020B0604020202020204" pitchFamily="34" charset="0"/>
              <a:buChar char="•"/>
            </a:pPr>
            <a:r>
              <a:rPr lang="en-US" dirty="0"/>
              <a:t>Access to effective behavioral health care</a:t>
            </a:r>
          </a:p>
          <a:p>
            <a:pPr marL="171450" indent="-171450">
              <a:buFont typeface="Arial" panose="020B0604020202020204" pitchFamily="34" charset="0"/>
              <a:buChar char="•"/>
            </a:pPr>
            <a:r>
              <a:rPr lang="en-US" dirty="0"/>
              <a:t>Connectedness to individuals, family, community, and social institutions</a:t>
            </a:r>
          </a:p>
          <a:p>
            <a:pPr marL="171450" indent="-171450">
              <a:buFont typeface="Arial" panose="020B0604020202020204" pitchFamily="34" charset="0"/>
              <a:buChar char="•"/>
            </a:pPr>
            <a:r>
              <a:rPr lang="en-US" dirty="0"/>
              <a:t>Life skills, including problem solving skills and coping skills, ability to adapt to change</a:t>
            </a:r>
          </a:p>
          <a:p>
            <a:pPr marL="171450" indent="-171450">
              <a:buFont typeface="Arial" panose="020B0604020202020204" pitchFamily="34" charset="0"/>
              <a:buChar char="•"/>
            </a:pPr>
            <a:r>
              <a:rPr lang="en-US" dirty="0"/>
              <a:t>Self-esteem and a sense of purpose or meaning in life</a:t>
            </a:r>
          </a:p>
          <a:p>
            <a:pPr marL="171450" indent="-171450">
              <a:buFont typeface="Arial" panose="020B0604020202020204" pitchFamily="34" charset="0"/>
              <a:buChar char="•"/>
            </a:pPr>
            <a:r>
              <a:rPr lang="en-US" dirty="0"/>
              <a:t>Cultural, religious, or personal beliefs that discourage suicide</a:t>
            </a:r>
          </a:p>
          <a:p>
            <a:pPr marL="171450" indent="-171450">
              <a:buFont typeface="Arial" panose="020B0604020202020204" pitchFamily="34" charset="0"/>
              <a:buChar char="•"/>
            </a:pPr>
            <a:endParaRPr lang="en-US" dirty="0"/>
          </a:p>
          <a:p>
            <a:pPr marL="0" indent="0">
              <a:buFont typeface="Arial" panose="020B0604020202020204" pitchFamily="34" charset="0"/>
              <a:buNone/>
            </a:pPr>
            <a:r>
              <a:rPr kumimoji="0" lang="en-US" sz="1200" b="0" i="0" u="none" strike="noStrike" kern="1200" cap="none" spc="0" normalizeH="0" baseline="0" noProof="0" dirty="0">
                <a:ln>
                  <a:noFill/>
                </a:ln>
                <a:solidFill>
                  <a:prstClr val="black"/>
                </a:solidFill>
                <a:effectLst/>
                <a:uLnTx/>
                <a:uFillTx/>
                <a:latin typeface="+mn-lt"/>
                <a:ea typeface="+mn-ea"/>
                <a:cs typeface="+mn-cs"/>
              </a:rPr>
              <a:t>Speaker’s Note: </a:t>
            </a:r>
            <a:r>
              <a:rPr lang="en-US" dirty="0"/>
              <a:t>OPTIONAL activity -  Ask the attendees to list any additional protective factors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187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Pain isn’t always obvious, but most people who attempt suicide give some indication of their thoughts and feelings prior to taking 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These warning signs may be behaviors, words, social media posts, or attitude changes. Learning to recognize these signs and how to respond appropriately are actions that you can take that may help save a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critical warning signs of suicide are cause for concern, and should be taken seriously. These include: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Threatening to hurt or kills oneself, or talking of wanting to hurt or kill oneself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Looking for ways to kill oneself, such as purchasing a gun, stockpiling pills, or researching suicide methods online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Talking or writing about death, dying or suicide when these actions are out of the ordinary for the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Warning signs of suicide are especially concerning when the behavior is new, has increased, or seems related to a painful even, loss, or change. Examples might include the loss of a job, spouse or loved one.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623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Speaker’s Note: Ask the audience to suggest additional warnings beyond what was mentioned on previous slide (critical warning signs)</a:t>
            </a:r>
          </a:p>
        </p:txBody>
      </p:sp>
      <p:sp>
        <p:nvSpPr>
          <p:cNvPr id="4" name="Slide Number Placeholder 3"/>
          <p:cNvSpPr>
            <a:spLocks noGrp="1"/>
          </p:cNvSpPr>
          <p:nvPr>
            <p:ph type="sldNum" sz="quarter" idx="5"/>
          </p:nvPr>
        </p:nvSpPr>
        <p:spPr/>
        <p:txBody>
          <a:bodyPr/>
          <a:lstStyle/>
          <a:p>
            <a:pPr marL="0" marR="0" lvl="0" indent="0" algn="r" defTabSz="923035"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035"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4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These additional warning signs may not indicate an immediate crisis, but are also cause for concern,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especially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1" u="none" strike="noStrike" kern="1200" cap="none" spc="0" normalizeH="0" baseline="0" noProof="0" dirty="0">
                <a:ln>
                  <a:noFill/>
                </a:ln>
                <a:solidFill>
                  <a:srgbClr val="000090"/>
                </a:solidFill>
                <a:effectLst/>
                <a:uLnTx/>
                <a:uFillTx/>
                <a:latin typeface="Calibri" panose="020F0502020204030204"/>
                <a:ea typeface="+mn-ea"/>
                <a:cs typeface="+mn-cs"/>
              </a:rPr>
              <a:t>when the behavior is new, has increased, or seems related to a painful event , loss or change</a:t>
            </a:r>
            <a:r>
              <a:rPr kumimoji="0" lang="en-US" sz="1200" b="0" i="0" u="none" strike="noStrike" kern="1200" cap="none" spc="0" normalizeH="0" baseline="0" noProof="0" dirty="0">
                <a:ln>
                  <a:noFill/>
                </a:ln>
                <a:solidFill>
                  <a:srgbClr val="00009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9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65D"/>
                </a:solidFill>
                <a:effectLst/>
                <a:uLnTx/>
                <a:uFillTx/>
                <a:latin typeface="Calibri" panose="020F0502020204030204"/>
                <a:ea typeface="+mn-ea"/>
                <a:cs typeface="+mn-cs"/>
              </a:rPr>
              <a:t>Feeling hopeless and/ or worthless; fear of becoming a burden.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65D"/>
                </a:solidFill>
                <a:effectLst/>
                <a:uLnTx/>
                <a:uFillTx/>
                <a:latin typeface="Calibri" panose="020F0502020204030204"/>
                <a:ea typeface="+mn-ea"/>
                <a:cs typeface="+mn-cs"/>
              </a:rPr>
              <a:t>A preoccupation with death or a lack of concern about personal safety; recklessness.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65D"/>
                </a:solidFill>
                <a:effectLst/>
                <a:uLnTx/>
                <a:uFillTx/>
                <a:latin typeface="Calibri" panose="020F0502020204030204"/>
                <a:ea typeface="+mn-ea"/>
                <a:cs typeface="+mn-cs"/>
              </a:rPr>
              <a:t>Feeling trapped, a sense of downward spiral and no way out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65D"/>
                </a:solidFill>
                <a:effectLst/>
                <a:uLnTx/>
                <a:uFillTx/>
                <a:latin typeface="Calibri" panose="020F0502020204030204"/>
                <a:ea typeface="+mn-ea"/>
                <a:cs typeface="+mn-cs"/>
              </a:rPr>
              <a:t>Increasing use of substances, especially alcohol.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65D"/>
                </a:solidFill>
                <a:effectLst/>
                <a:uLnTx/>
                <a:uFillTx/>
                <a:latin typeface="Calibri" panose="020F0502020204030204"/>
                <a:ea typeface="+mn-ea"/>
                <a:cs typeface="+mn-cs"/>
              </a:rPr>
              <a:t>Anger, irritability, resentment, seeking revenge. Often we think of someone who is having thoughts of suicide as always being sad or depressed, however anger and aggressions is how some people express their pain.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65D"/>
                </a:solidFill>
                <a:effectLst/>
                <a:uLnTx/>
                <a:uFillTx/>
                <a:latin typeface="Calibri" panose="020F0502020204030204"/>
                <a:ea typeface="+mn-ea"/>
                <a:cs typeface="+mn-cs"/>
              </a:rPr>
              <a:t>Changes in sleep</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65D"/>
                </a:solidFill>
                <a:effectLst/>
                <a:uLnTx/>
                <a:uFillTx/>
                <a:latin typeface="Calibri" panose="020F0502020204030204"/>
                <a:ea typeface="+mn-ea"/>
                <a:cs typeface="+mn-cs"/>
              </a:rPr>
              <a:t>Withdrawal, isolation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65D"/>
                </a:solidFill>
                <a:effectLst/>
                <a:uLnTx/>
                <a:uFillTx/>
                <a:latin typeface="Calibri" panose="020F0502020204030204"/>
                <a:ea typeface="+mn-ea"/>
                <a:cs typeface="+mn-cs"/>
              </a:rPr>
              <a:t>Sudden uplift in mood, without a reason, could signal they have created a “plan” (which often includes a sense of relief or improved mood for the individual). This warning sign should be taken very seriously as it might demonstrate the individual is at an increased risk of suicide.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most important thing is to trust your instincts: you know your friends and loved ones best. If you feel like something is off or notice some of these changes, then you need to have a conversation with them and ask directly about suicide.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512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58309C-30FC-0047-A3BF-67018928510F}"/>
              </a:ext>
            </a:extLst>
          </p:cNvPr>
          <p:cNvSpPr>
            <a:spLocks noGrp="1"/>
          </p:cNvSpPr>
          <p:nvPr>
            <p:ph type="body" idx="1"/>
          </p:nvPr>
        </p:nvSpPr>
        <p:spPr/>
        <p:txBody>
          <a:bodyPr/>
          <a:lstStyle/>
          <a:p>
            <a:r>
              <a:rPr lang="en-US" dirty="0"/>
              <a:t>Speaker’s Note: As time permits, spend time live on the Know the Signs website and click on different warning signs. When you click on the Know the Signs portion of the site, you can find warning signs for the general public, teens and older adults.  When you click on a sign, more information will pop up as seen in the slide included here. </a:t>
            </a:r>
          </a:p>
        </p:txBody>
      </p:sp>
    </p:spTree>
    <p:extLst>
      <p:ext uri="{BB962C8B-B14F-4D97-AF65-F5344CB8AC3E}">
        <p14:creationId xmlns:p14="http://schemas.microsoft.com/office/powerpoint/2010/main" val="693452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If you sense something is wrong, don’t delay in getting help.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first step is to find the words to have a conversation with someone you are concerned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During the conversation, express your concern and mention specific things you have noticed that have caused your concern.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Ask them directly if they are thinking about suicide. (NEXT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221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365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Starting the conversation may seem intimidating, but it’s important to remember that usually when someone is having thoughts of suicide, they are looking for an opportunity to talk about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Remember, you aren’t expected to have all of the answers, you are simply trying to create the space to have an open conversation about suicide. Start by expressing your concern and mention specific things that you have noticed. Let them know you care about them, and you want to help.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These are some examples of how you can start the conversation.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“Dad, I’ve noticed some changes in you recently that are worrying me. You used to spend time at the barber shop with your buddies but you haven’t had a haircut in a long time. Lately it seems like you aren’t enjoying the things you used to like doing.”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“Joe, it’s not like you to avoid your friends. And I heard you say something earlier today about not being around to see how the next football season goes.”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“Honey, I’m worried about you. You just don’t seem yourself lately. I think your appetite is off and it looks like you’re losing weight.”</a:t>
            </a:r>
          </a:p>
          <a:p>
            <a:pPr defTabSz="873161">
              <a:defRPr/>
            </a:pPr>
            <a:endParaRPr lang="en-US" baseline="0" dirty="0"/>
          </a:p>
        </p:txBody>
      </p:sp>
      <p:sp>
        <p:nvSpPr>
          <p:cNvPr id="4" name="Slide Number Placeholder 3"/>
          <p:cNvSpPr>
            <a:spLocks noGrp="1"/>
          </p:cNvSpPr>
          <p:nvPr>
            <p:ph type="sldNum" sz="quarter" idx="5"/>
          </p:nvPr>
        </p:nvSpPr>
        <p:spPr/>
        <p:txBody>
          <a:bodyPr/>
          <a:lstStyle/>
          <a:p>
            <a:pPr marL="0" marR="0" lvl="0" indent="0" algn="r" defTabSz="923035"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035"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613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98BE231-721B-45DB-8600-29FC443804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next step is to ask them directly if they are thinking about suicide.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can be difficult to do this because we might be afraid of putting the idea in the person’s head, or that bringing suicide up will cause it to happen. In fact, the opposite is true: talking openly and directly about suicide is the first step in preventing it. Often people who are having thoughts of suicide isolate and don’t share their thoughts for a variety of reasons; they may feel like they would be burdening their friends and loved ones or may not believe anyone can or wants to help.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Asking directly about suicide invites the person to talk openly about their thoughts, let’s them know you are there to support and help, and conveys that you aren’t scared to talk about suicide.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These conversations often “release a pressure valve” that begin the process for reducing risk by making suicide an issue that we are going to address together. </a:t>
            </a:r>
          </a:p>
          <a:p>
            <a:endParaRPr lang="en-US" dirty="0"/>
          </a:p>
        </p:txBody>
      </p:sp>
    </p:spTree>
    <p:extLst>
      <p:ext uri="{BB962C8B-B14F-4D97-AF65-F5344CB8AC3E}">
        <p14:creationId xmlns:p14="http://schemas.microsoft.com/office/powerpoint/2010/main" val="2572255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These are some ways to talk directly about suicide: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“Are you thinking about suicide?”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NOTE: it’s important to be direct and AVOID asking “are you thinking about hurting yourself?”. Asking the question in that way may miscommunicate to the individual that you are asking about suicide. Some people don’t see suicide as “hurting themselves” as they may think it will release their pain (which is not true), or that may think you are referring to self harm. It’s important to be direct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“Have you thought about how you would do it? Have you made a plan?”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NOTE: Determining whether someone has developed a plan is often a key component in determining their suicide risk level. Development of a plan is usually what distinguishes be low and moderate/high risk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“When do you feel the most pain? What happens before that leads you to thinking about suicide?”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NOTE: Understanding what drives the pain, and helping the individual explore this, can help you better empathize and may also help them begin to gain some control over their thoughts of suicide. “What have you done in the past to stop you from making an attempt?”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NOTE: This information is a key component of building a safety plan for the individual.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06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To prepare for the conversation: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Take a deep breath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Create a safe and calm environment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Give yourself plenty of time so the conversation won’t feel rushed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Be prepared with resources to share with them, and how you will respond to the direct question of whether they are thinking about suicide, e.g. if they say “yes” or “no”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Listen more than you talk – you don’t need to have all the answers, the most important thing you can do is listen and be there for the person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Make sure you have your own supports in place to help you debrief and destress; self care is vital to being able to effectively care for others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152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When you ask the person if they are thinking about suicide, they may say ”no”. Below are some tips for what to say and do if that happens.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Continue to encourage them to talk about how they are feeling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Support their coping and resiliency; ask them what helps them feel better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 Encourage them to reach out to resources, such as the Suicide Prevention Lifeline, or other resources that can offer tools for coping and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Remind them that you are there for them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Listen without lecturing or judgement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Be vigilant about the behaviors you are noticing, and continue to check in with them on a regular basis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06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If they say “yes”: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Take it seriously but remain calm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Remain calm, remember that just being present with them is helping to reduce their risk and keeping them safe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Thank them for their honesty and openness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Encourage them to talk about the reasons they feel this way, and listen; truly listening is the most important action you can take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Explore and see if you can help them identify some reasons for living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Encourage them to reach out for help, let them know you’ll support them, and offer to make the call with them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737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a:ea typeface="+mn-ea"/>
                <a:cs typeface="+mn-cs"/>
              </a:rPr>
              <a:t>The next step is to plan for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a:ea typeface="+mn-ea"/>
                <a:cs typeface="+mn-cs"/>
              </a:rPr>
              <a:t>Ask them if they have access to weapons or medications, and work with them to safely store those items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a:ea typeface="+mn-ea"/>
                <a:cs typeface="+mn-cs"/>
              </a:rPr>
              <a:t>Help them identify signs of crisis and things they can do to help take their mind off their problems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a:ea typeface="+mn-ea"/>
                <a:cs typeface="+mn-cs"/>
              </a:rPr>
              <a:t>Make s list of who they can call when they are in crisis – this can include trusted individuals, mental health professionals, or crisis lines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a:ea typeface="+mn-ea"/>
                <a:cs typeface="+mn-cs"/>
              </a:rPr>
              <a:t>The slide shows MY3, a free app that helps users create a safety plan, in partnership with a mental health professional, counselor, or other provider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152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Having a list of resources available before you have the conversation is helpful, not only to share with the person you are concerned about but to support your confidence that you are not alone.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The resources on the slide are available 24/7 to support people who are in crisis, and are also available for you to contact for advice and to discuss your concerns about someone else.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Lifeline is available 24/7 in English or Spanish. Calls are answered by trained counselors at the nearest crisis center. Lifeline also has online chat services and a prompt to be connected to counselors trained in working with veterans.  </a:t>
            </a:r>
            <a:r>
              <a:rPr kumimoji="0" lang="en-US" sz="1400" b="0" i="0" u="none" strike="noStrike" kern="1200" cap="none" spc="0" normalizeH="0" baseline="0" noProof="0" dirty="0">
                <a:ln>
                  <a:noFill/>
                </a:ln>
                <a:solidFill>
                  <a:srgbClr val="3D3D3D"/>
                </a:solidFill>
                <a:effectLst/>
                <a:uLnTx/>
                <a:uFillTx/>
                <a:latin typeface="Calibri" panose="020F0502020204030204" pitchFamily="34" charset="0"/>
                <a:ea typeface="MS PGothic" panose="020B0600070205080204" pitchFamily="34" charset="-128"/>
                <a:cs typeface="+mn-cs"/>
              </a:rPr>
              <a:t>The counselor who answers the call can help sort through your concerns and how to have a conversation with someone you’re concerned about.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The Lifeline can be reached by calling 1-800-273-8255, or through online chat at suicidepreventionlifeline.org.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Callers can also select a prompt to connect with counselors specifically trained to support military servicemembers, veterans, and their families/</a:t>
            </a:r>
            <a:endParaRPr kumimoji="0" lang="en-US" sz="1400" b="0" i="0" u="none" strike="noStrike" kern="1200" cap="none" spc="0" normalizeH="0" baseline="0" noProof="0" dirty="0">
              <a:ln>
                <a:noFill/>
              </a:ln>
              <a:solidFill>
                <a:srgbClr val="3D3D3D"/>
              </a:solidFill>
              <a:effectLst/>
              <a:uLnTx/>
              <a:uFillTx/>
              <a:latin typeface="Calibri" panose="020F0502020204030204" pitchFamily="34" charset="0"/>
              <a:ea typeface="MS PGothic" panose="020B060007020508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3D3D3D"/>
              </a:solidFill>
              <a:effectLst/>
              <a:uLnTx/>
              <a:uFillTx/>
              <a:latin typeface="Calibri" panose="020F0502020204030204" pitchFamily="34" charset="0"/>
              <a:ea typeface="MS PGothic" panose="020B060007020508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D3D3D"/>
                </a:solidFill>
                <a:effectLst/>
                <a:uLnTx/>
                <a:uFillTx/>
                <a:latin typeface="Calibri" panose="020F0502020204030204" pitchFamily="34" charset="0"/>
                <a:ea typeface="MS PGothic" panose="020B0600070205080204" pitchFamily="34" charset="-128"/>
                <a:cs typeface="+mn-cs"/>
              </a:rPr>
              <a:t>24/7 Crisis services are also available through the Crisis Text Line by texting HELLO to 741741</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763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58309C-30FC-0047-A3BF-67018928510F}"/>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If you have ever been seriously concerned that someone might be thinking </a:t>
            </a: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of suicide,in this position,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you know how difficult it can be. The fear of saying or doing the wrong thing, or not doing enough, can be overwhelming. The safest response might seem like calling 911. While this is true in some situations, in most situations, a less drastic response may be more helpful.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is no foolproof process for knowing exactly the right thing to do. Trust your instinct if it tells you something is wrong. Leading with compassion can help create safe spaces for people to talk about their pain and this is one of the most helpful things you can do.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90532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58309C-30FC-0047-A3BF-67018928510F}"/>
              </a:ext>
            </a:extLst>
          </p:cNvPr>
          <p:cNvSpPr>
            <a:spLocks noGrp="1"/>
          </p:cNvSpPr>
          <p:nvPr>
            <p:ph type="body" idx="1"/>
          </p:nvPr>
        </p:nvSpPr>
        <p:spPr/>
        <p:txBody>
          <a:bodyPr/>
          <a:lstStyle/>
          <a:p>
            <a:pPr marL="171450" marR="0" lvl="0" indent="-1714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If you feel the situation is beyond your abilities, or if you feel the attempt is imminent or an attempt has already occurred, then you should call 911. </a:t>
            </a:r>
          </a:p>
          <a:p>
            <a:pPr marL="171450" marR="0" lvl="0" indent="-1714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Calling 911 connects the situation to first responders, such as law enforcement, firefighters and EMTs. If you suspect that someone is about to or has already harmed themselves and requires medical attention, or if you are in danger, this is the right tool.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Crisis lines, such as the National Suicide Prevention Lifeline, are answered by crisis counselors who are trained to quickly assess the level of risk in a situation and get the caller to the appropriate services. Crisis line counselors are trained to quickly assess suicide risk and will get the caller to the appropriate services if risk is imminent. Crisis line counselors also trained to conduct a phone-based intervention designed to reduce the caller’s risk.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Mind Matters created a helpful blog on this subject (https://</a:t>
            </a:r>
            <a:r>
              <a:rPr lang="en-US" dirty="0" err="1"/>
              <a:t>www.eachmindmatters.org</a:t>
            </a:r>
            <a:r>
              <a:rPr lang="en-US" dirty="0"/>
              <a:t>/covid19/supporting-someone-while-they-find-their-reasons-for-living/)</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45766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prstClr val="black"/>
                </a:solidFill>
                <a:effectLst/>
                <a:uLnTx/>
                <a:uFillTx/>
                <a:latin typeface="+mn-lt"/>
                <a:ea typeface="+mn-ea"/>
                <a:cs typeface="+mn-cs"/>
              </a:rPr>
              <a:t>Speaker’s Note: </a:t>
            </a:r>
            <a:r>
              <a:rPr lang="en-US" dirty="0"/>
              <a:t>Introduce yourself and your affiliation</a:t>
            </a:r>
          </a:p>
          <a:p>
            <a:endParaRPr lang="en-US" dirty="0"/>
          </a:p>
          <a:p>
            <a:r>
              <a:rPr lang="en-US" dirty="0"/>
              <a:t>In this presentation we will talk about suicide, but even more importantly about suicide prevention. </a:t>
            </a:r>
          </a:p>
          <a:p>
            <a:endParaRPr lang="en-US" dirty="0"/>
          </a:p>
          <a:p>
            <a:r>
              <a:rPr lang="en-US" dirty="0"/>
              <a:t>We cannot always prevent or remove suffering and pain, but we can cultivate hope and support resiliency by learning more about suicide and how to help and those we care about to find their reasons for living.  </a:t>
            </a:r>
          </a:p>
          <a:p>
            <a:endParaRPr lang="en-US" dirty="0"/>
          </a:p>
          <a:p>
            <a:r>
              <a:rPr lang="en-US" dirty="0"/>
              <a:t>We will learn about clues and behaviors, known as warning signs that might indicate someone is thinking about suicide, what you can do if you are concerned about someone such as how to start an open and direct conversation with them about suicide prevention, and what you can do if you are concerned about someone.</a:t>
            </a:r>
          </a:p>
          <a:p>
            <a:endParaRPr lang="en-US" dirty="0"/>
          </a:p>
          <a:p>
            <a:r>
              <a:rPr lang="en-US" dirty="0"/>
              <a:t>We will get to know the resources that are available where you can learn more about suicide prevention and to get help, for yourself or someone else.</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23035"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03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185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58309C-30FC-0047-A3BF-67018928510F}"/>
              </a:ext>
            </a:extLst>
          </p:cNvPr>
          <p:cNvSpPr>
            <a:spLocks noGrp="1"/>
          </p:cNvSpPr>
          <p:nvPr>
            <p:ph type="body" idx="1"/>
          </p:nvPr>
        </p:nvSpPr>
        <p:spPr/>
        <p:txBody>
          <a:bodyPr/>
          <a:lstStyle/>
          <a:p>
            <a:r>
              <a:rPr lang="en-US" dirty="0"/>
              <a:t>Speaker’s Note: If you have time go live to Know the Signs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Find the Words portion of the website visitors can find a step-by-step approach to have this difficult conversation with someone they are concerned about, including tips on what to say, what not to say and creating a safety plan.</a:t>
            </a:r>
            <a:endParaRPr lang="en-US" sz="1200" kern="1200" dirty="0">
              <a:solidFill>
                <a:schemeClr val="tx1"/>
              </a:solidFill>
              <a:latin typeface="+mn-lt"/>
              <a:ea typeface="Segoe UI" panose="020B0502040204020203" pitchFamily="34" charset="0"/>
              <a:cs typeface="Segoe UI" panose="020B0502040204020203" pitchFamily="34" charset="0"/>
            </a:endParaRPr>
          </a:p>
          <a:p>
            <a:endParaRPr lang="en-US" dirty="0"/>
          </a:p>
          <a:p>
            <a:endParaRPr lang="en-US" dirty="0"/>
          </a:p>
        </p:txBody>
      </p:sp>
    </p:spTree>
    <p:extLst>
      <p:ext uri="{BB962C8B-B14F-4D97-AF65-F5344CB8AC3E}">
        <p14:creationId xmlns:p14="http://schemas.microsoft.com/office/powerpoint/2010/main" val="1013217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Whether you are worried about someone and preparing to have the conversation, or just had the conversation, don’t forget self care. Make sure you have supports in place to help you deal with your feelings and anxieties.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Practice self care, especially around stressful situations such as these. Using the old oxygen mask analogy, you can’t effectively help others when you aren’t well yourself.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These are some tips for building self care into your daily routine. They may seem simple, but a growing field of study that looks at the basis of happiness is demonstrating that they can be powerful: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Exercise: Exercising 3 days a week (or more!) has been shown to decrease feelings of stress, increase energy levels, and improve overall feelings of happiness.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Healthy eating: Eating healthy doesn’t have to mean a rehaul of your diet or committing to the latest diet fad; small changes can make a big difference. People who eat meals high in vegetables, fruits, whole grains, fish and nuts are 30% less likely to develop depression.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Sleep: 40% of adults sleep less than the recommended 7 to 9 hours a night. Sleep plays a major role in our overall health – improving emotional regulation and management of anxiety.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Time off: Take time off whenever you can to do something you enjoy or just to change your routine. Even a small amount of time taken our of your day can help. 64% of people feel refreshed and excited to get back to work after a vacation.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Get outdoors: On average, Americans spend 93% of their time indoors – get outside – nature and sunlight improves our mood, restores the spirit, and improves focus and clarity.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Laugh: Laughter increases the release of “feel-good” endorphins and can lower blood pressure. Watch a movie or video that will make you laugh.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Practice Mindfulness: The practice of pausing, breathing, and just “being” is essential to our well-being and mental health, helping us reduce stress, worry less and enhance feelings of resiliency. Practicing mindfulness is all about simplicity, and you don’t need special training or skills. There are many free apps and videos that offer guided meditation. Many yoga classes are centered on mindfulness, incorporating breathing and movement to enhance mind-body balance.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Talk with a friend: Close social relationships improve our self-confidence and help us cope with ups and downs in life. Talk a walk with a friend or give one a call just to talk.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Download and share the tip sheet shown here, available in all threshold languages at https://</a:t>
            </a:r>
            <a:r>
              <a:rPr lang="en-US" sz="1200" b="0" kern="1200" dirty="0" err="1">
                <a:solidFill>
                  <a:schemeClr val="tx1"/>
                </a:solidFill>
                <a:effectLst/>
                <a:latin typeface="+mn-lt"/>
                <a:ea typeface="+mn-ea"/>
                <a:cs typeface="+mn-cs"/>
              </a:rPr>
              <a:t>emmresourcecenter.org</a:t>
            </a:r>
            <a:r>
              <a:rPr lang="en-US" sz="1200" b="0" kern="1200" dirty="0">
                <a:solidFill>
                  <a:schemeClr val="tx1"/>
                </a:solidFill>
                <a:effectLst/>
                <a:latin typeface="+mn-lt"/>
                <a:ea typeface="+mn-ea"/>
                <a:cs typeface="+mn-cs"/>
              </a:rPr>
              <a:t>/collection/covid-19-response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06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section we will talk specifically to parents and caregivers.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EA0F0-FA72-2941-BABF-BA5E6D3836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037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Whether or not you have specific concerns about your child’s suicide risk, there are things you can do as a parent to build protective factors that can help youth cope with stressful events and emotional pain.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foster positive connections: </a:t>
            </a: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Encourage your child to have and maintain connections with friends and loved ones, and to participate in activities that they enjoy. If they refuse to socialize, don’t force them. Spend extra time with them; even watching a movie together signals that you are there for them. It’s also great for a child to have additional adult mentors besides their parents. Talk to your child about who their reliable adults are, and who else can they speak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Promote healthy emotional skills: </a:t>
            </a: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As  much as we would like to protect our child from them, stressful situations and problems are part of life. Helping your youth cope with emotions such as stress, anger, and sadness can build their resiliency when problems occur.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Encourage exercise: Physical exercise produces changes in the body that can help reduce stress and depression. Activities such as yoga and mindfulness can be especially helpful for anxious and distracted youth.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Each Mind Matters Social Emotional Learning Resources can be found at: https://</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emmresourcecenter.org</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/children-and-suicide-prevention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560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any parent of adolescents or teens knowns, mood changes can be part of the youth experience. Stay </a:t>
            </a:r>
            <a:r>
              <a:rPr lang="en-US" dirty="0" err="1"/>
              <a:t>vigillant</a:t>
            </a:r>
            <a:r>
              <a:rPr lang="en-US" dirty="0"/>
              <a:t> for warning signs that your child is more than moody, such as significant changes in behavior or persistent changes in mood.</a:t>
            </a:r>
          </a:p>
          <a:p>
            <a:endParaRPr lang="en-US" dirty="0"/>
          </a:p>
          <a:p>
            <a:r>
              <a:rPr lang="en-US" dirty="0"/>
              <a:t>Like most of us, youth are likely to be undergoing additional stress and challenges in these difficult and uncertain times, so it’s also important to keep in mind that some changes are normal responses to current events.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220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questions you will want to ask yourself if you are worried that your child may be thinking about suicide.  What we are looking for is changes in behaviors, especially ones that we discussed earlier when talking about warning signs, especially when they are related to a recent life stressor, loss or change.  </a:t>
            </a:r>
          </a:p>
          <a:p>
            <a:endParaRPr lang="en-US" dirty="0"/>
          </a:p>
          <a:p>
            <a:pPr marL="0" marR="0" lvl="0" indent="0" defTabSz="457200" eaLnBrk="0" fontAlgn="base" latinLnBrk="0" hangingPunct="0">
              <a:lnSpc>
                <a:spcPct val="100000"/>
              </a:lnSpc>
              <a:spcBef>
                <a:spcPct val="0"/>
              </a:spcBef>
              <a:spcAft>
                <a:spcPct val="0"/>
              </a:spcAft>
              <a:buClrTx/>
              <a:buSzTx/>
              <a:buFontTx/>
              <a:buNone/>
              <a:tabLst/>
              <a:defRPr/>
            </a:pPr>
            <a:r>
              <a:rPr lang="en-US" b="0" dirty="0"/>
              <a:t>The </a:t>
            </a:r>
            <a:r>
              <a:rPr kumimoji="0" lang="en-US" sz="1200" b="0" i="0" u="none" strike="noStrike" kern="0" cap="none" spc="0" normalizeH="0" baseline="0" noProof="0" dirty="0">
                <a:ln>
                  <a:noFill/>
                </a:ln>
                <a:solidFill>
                  <a:srgbClr val="00565D"/>
                </a:solidFill>
                <a:effectLst/>
                <a:uLnTx/>
                <a:uFillTx/>
                <a:ea typeface="MS PGothic" panose="020B0600070205080204" pitchFamily="34" charset="-128"/>
              </a:rPr>
              <a:t>Suicide Prevention:  A Resource for Parents Brochure can be found at: https://emmresourcecenter.org/resources/suicide-prevention-brochure-parents</a:t>
            </a:r>
          </a:p>
          <a:p>
            <a:r>
              <a:rPr lang="en-US" b="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430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Crisis lines are useful resources that can help you decide on next steps. Many additional resources are available through schools, and you can also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talk to your child's physician about your concerns.</a:t>
            </a: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964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 if time permits, play the film (embedded in graphic in separate slide.  </a:t>
            </a:r>
            <a:r>
              <a:rPr lang="en-US"/>
              <a:t>Download films at:  www.directingchange.org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425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 addition to the National Suicide Prevention Lifeline and Crisis Text Line, here are a few additional resources available to youth. </a:t>
            </a:r>
          </a:p>
          <a:p>
            <a:pPr marL="171450" indent="-171450">
              <a:buFont typeface="Arial" panose="020B0604020202020204" pitchFamily="34" charset="0"/>
              <a:buChar char="•"/>
            </a:pPr>
            <a:r>
              <a:rPr lang="en-US" dirty="0" err="1"/>
              <a:t>Teenline</a:t>
            </a:r>
            <a:r>
              <a:rPr lang="en-US" dirty="0"/>
              <a:t> is a hotline staffed by youth. The youth answering calls have received training and are also supervised by a mental health professional.</a:t>
            </a:r>
          </a:p>
          <a:p>
            <a:pPr marL="171450" indent="-171450">
              <a:buFont typeface="Arial" panose="020B0604020202020204" pitchFamily="34" charset="0"/>
              <a:buChar char="•"/>
            </a:pPr>
            <a:r>
              <a:rPr lang="en-US" dirty="0"/>
              <a:t>Although </a:t>
            </a:r>
            <a:r>
              <a:rPr lang="en-US" dirty="0" err="1"/>
              <a:t>Teenline</a:t>
            </a:r>
            <a:r>
              <a:rPr lang="en-US" dirty="0"/>
              <a:t> is equipped to respond to crisis calls, many of the calls they receive are on a variety of topics including relationship issues, stress and anxiety. </a:t>
            </a:r>
          </a:p>
          <a:p>
            <a:pPr marL="171450" indent="-171450">
              <a:buFont typeface="Arial" panose="020B0604020202020204" pitchFamily="34" charset="0"/>
              <a:buChar char="•"/>
            </a:pPr>
            <a:r>
              <a:rPr lang="en-US" dirty="0" err="1"/>
              <a:t>Teenline</a:t>
            </a:r>
            <a:r>
              <a:rPr lang="en-US" dirty="0"/>
              <a:t> is nationwide and available everyday from 6-9pm PST</a:t>
            </a:r>
          </a:p>
          <a:p>
            <a:endParaRPr lang="en-US" dirty="0"/>
          </a:p>
          <a:p>
            <a:r>
              <a:rPr lang="en-US" dirty="0"/>
              <a:t>The Trevor Project’s Trevor Lifeline is a 24/7 crisis resource for LGBTQ youth and young adults. They offer distress and crisis support via phone call, text or through Trevor Chat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5126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58309C-30FC-0047-A3BF-67018928510F}"/>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Health problems, isolation and diminishing feelings of connection and purpose can put older adults at risk of depression, and even suicide. During the pandemic, many older adults are even more isolated than before.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But depression is NOT a necessary part of aging. It is vital to connect with the older adults in your life, offer to listen, and be there for them in any way you can, whether it’s phone calls, porch visits, emails, or letters.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If you are concerned about an older adult in your life, or you work with older adults, download and share the brochure seen here from https://</a:t>
            </a:r>
            <a:r>
              <a:rPr kumimoji="0" lang="en-US" sz="1200" b="0" i="0" u="none" strike="noStrike" kern="1200" cap="none" spc="0" normalizeH="0" baseline="0" noProof="0" dirty="0" err="1">
                <a:ln>
                  <a:noFill/>
                </a:ln>
                <a:solidFill>
                  <a:prstClr val="black"/>
                </a:solidFill>
                <a:effectLst/>
                <a:uLnTx/>
                <a:uFillTx/>
                <a:latin typeface="+mn-lt"/>
                <a:ea typeface="+mn-ea"/>
                <a:cs typeface="+mn-cs"/>
              </a:rPr>
              <a:t>emmresourcecenter.org</a:t>
            </a:r>
            <a:r>
              <a:rPr kumimoji="0" lang="en-US" sz="1200" b="0" i="0" u="none" strike="noStrike" kern="1200" cap="none" spc="0" normalizeH="0" baseline="0" noProof="0" dirty="0">
                <a:ln>
                  <a:noFill/>
                </a:ln>
                <a:solidFill>
                  <a:prstClr val="black"/>
                </a:solidFill>
                <a:effectLst/>
                <a:uLnTx/>
                <a:uFillTx/>
                <a:latin typeface="+mn-lt"/>
                <a:ea typeface="+mn-ea"/>
                <a:cs typeface="+mn-cs"/>
              </a:rPr>
              <a:t>. The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Friendship Line offers 24/7 crisis services for older adults via phone by calling 1-800-971-0016.</a:t>
            </a:r>
          </a:p>
        </p:txBody>
      </p:sp>
    </p:spTree>
    <p:extLst>
      <p:ext uri="{BB962C8B-B14F-4D97-AF65-F5344CB8AC3E}">
        <p14:creationId xmlns:p14="http://schemas.microsoft.com/office/powerpoint/2010/main" val="765305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7213DE2-D0DC-7540-B0F1-426A53FD91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Most of us will be impacted by suicide at some point in our lives.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Yet how much do we really know about suicide, and more importantly, how to prevent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Here are 4 questions to ask yourself as we begin. Don’t worry if you aren’t sure, or whether your answers are correct. You will see these questions again at the end of the presentation. By then, you will be able to answer them easily.</a:t>
            </a:r>
          </a:p>
        </p:txBody>
      </p:sp>
    </p:spTree>
    <p:extLst>
      <p:ext uri="{BB962C8B-B14F-4D97-AF65-F5344CB8AC3E}">
        <p14:creationId xmlns:p14="http://schemas.microsoft.com/office/powerpoint/2010/main" val="108062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7213DE2-D0DC-7540-B0F1-426A53FD91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Here are the 4 questions you saw at the beginning of the presentation. Have a look at your notes and compare your responses 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1035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17"/>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Segoe UI" panose="020B0502040204020203" pitchFamily="34" charset="0"/>
                <a:cs typeface="Segoe UI" panose="020B0502040204020203" pitchFamily="34" charset="0"/>
              </a:rPr>
              <a:t>You can also join Each Mind Matters: California’s Mental Health Movement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which serves as the megaphone to highlight  all of our collective efforts to promote mental health, end stigma related to mental illness and prevent suicide.   Each Mind Matters is part of statewide efforts that are funded by counties through the Mental Health Services Act and administered by the California Mental Health Services Authority.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On the Each Mind Matters web site you can view videos of real people telling their stories that offer reasons to hope and access information about mental health designed for the general public.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Eachmindmatters.org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SanaMente.org</a:t>
            </a:r>
            <a:endParaRPr lang="en-US" dirty="0"/>
          </a:p>
        </p:txBody>
      </p:sp>
      <p:sp>
        <p:nvSpPr>
          <p:cNvPr id="4" name="Slide Number Placeholder 3"/>
          <p:cNvSpPr>
            <a:spLocks noGrp="1"/>
          </p:cNvSpPr>
          <p:nvPr>
            <p:ph type="sldNum" sz="quarter" idx="10"/>
          </p:nvPr>
        </p:nvSpPr>
        <p:spPr/>
        <p:txBody>
          <a:bodyPr/>
          <a:lstStyle/>
          <a:p>
            <a:pPr marL="0" marR="0" lvl="0" indent="0" algn="r" defTabSz="873161" rtl="0" eaLnBrk="1" fontAlgn="auto" latinLnBrk="0" hangingPunct="1">
              <a:lnSpc>
                <a:spcPct val="100000"/>
              </a:lnSpc>
              <a:spcBef>
                <a:spcPts val="0"/>
              </a:spcBef>
              <a:spcAft>
                <a:spcPts val="0"/>
              </a:spcAft>
              <a:buClrTx/>
              <a:buSzTx/>
              <a:buFontTx/>
              <a:buNone/>
              <a:tabLst/>
              <a:defRPr/>
            </a:pPr>
            <a:fld id="{4446471A-CCD9-4E8D-8FD0-581B0D5DAF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3161"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8987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317"/>
              </a:spcAft>
              <a:defRPr/>
            </a:pPr>
            <a:r>
              <a:rPr lang="en-US" sz="900" dirty="0">
                <a:ea typeface="Segoe UI" panose="020B0502040204020203" pitchFamily="34" charset="0"/>
                <a:cs typeface="Segoe UI" panose="020B0502040204020203" pitchFamily="34" charset="0"/>
              </a:rPr>
              <a:t>The overall goal of the Know the Signs campaign is to prepare more Californians to prevent suicide by encouraging them to know the warning signs, find the words to reach out to someone in crisis and reach out to local resources.  There are two websites, one in English and one in Spanish, that provide the general public with information on warning signs and tips to ask directly about the suicide.  The EMM Resource Center (https://</a:t>
            </a:r>
            <a:r>
              <a:rPr lang="en-US" sz="900" dirty="0" err="1">
                <a:ea typeface="Segoe UI" panose="020B0502040204020203" pitchFamily="34" charset="0"/>
                <a:cs typeface="Segoe UI" panose="020B0502040204020203" pitchFamily="34" charset="0"/>
              </a:rPr>
              <a:t>emmresourcecenter.org</a:t>
            </a:r>
            <a:r>
              <a:rPr lang="en-US" sz="900" dirty="0">
                <a:ea typeface="Segoe UI" panose="020B0502040204020203" pitchFamily="34" charset="0"/>
                <a:cs typeface="Segoe UI" panose="020B0502040204020203" pitchFamily="34" charset="0"/>
              </a:rPr>
              <a:t>) has downloadable outreach, media and training materials in many different languages. </a:t>
            </a:r>
            <a:endParaRPr lang="en-US" dirty="0"/>
          </a:p>
          <a:p>
            <a:pPr>
              <a:spcAft>
                <a:spcPts val="634"/>
              </a:spcAft>
            </a:pPr>
            <a:endParaRPr lang="en-US" dirty="0">
              <a:latin typeface="Arial" panose="020B0604020202020204" pitchFamily="34" charset="0"/>
              <a:cs typeface="Arial" panose="020B0604020202020204" pitchFamily="34" charset="0"/>
            </a:endParaRPr>
          </a:p>
          <a:p>
            <a:endParaRPr lang="en-US" dirty="0">
              <a:ea typeface="Segoe UI" panose="020B0502040204020203" pitchFamily="34" charset="0"/>
              <a:cs typeface="Segoe UI" panose="020B0502040204020203"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316F2-DC7C-45CB-9708-F1D53FDAE9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63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58309C-30FC-0047-A3BF-67018928510F}"/>
              </a:ext>
            </a:extLst>
          </p:cNvPr>
          <p:cNvSpPr>
            <a:spLocks noGrp="1"/>
          </p:cNvSpPr>
          <p:nvPr>
            <p:ph type="body" idx="1"/>
          </p:nvPr>
        </p:nvSpPr>
        <p:spPr/>
        <p:txBody>
          <a:bodyPr/>
          <a:lstStyle/>
          <a:p>
            <a:r>
              <a:rPr lang="en-US" dirty="0"/>
              <a:t>This slide shows the Know the Signs and </a:t>
            </a:r>
            <a:r>
              <a:rPr lang="en-US" dirty="0" err="1"/>
              <a:t>Reconozca</a:t>
            </a:r>
            <a:r>
              <a:rPr lang="en-US" dirty="0"/>
              <a:t> Las </a:t>
            </a:r>
            <a:r>
              <a:rPr lang="en-US" dirty="0" err="1"/>
              <a:t>Senales</a:t>
            </a:r>
            <a:r>
              <a:rPr lang="en-US" dirty="0"/>
              <a:t> web sites. Each offer a wealth of information similar to what we have talked about in this presentation, such as warning signs, how to have the conversation with someone you’re concerned about, and resources at the state and county levels.</a:t>
            </a:r>
          </a:p>
        </p:txBody>
      </p:sp>
    </p:spTree>
    <p:extLst>
      <p:ext uri="{BB962C8B-B14F-4D97-AF65-F5344CB8AC3E}">
        <p14:creationId xmlns:p14="http://schemas.microsoft.com/office/powerpoint/2010/main" val="674657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baseline="0" dirty="0"/>
              <a:t>A range of Suicide Prevention materials can be viewed and downloaded on the Each Mind Matters Resource Center.</a:t>
            </a:r>
            <a:r>
              <a:rPr lang="en-US" sz="1300" baseline="0" dirty="0"/>
              <a:t> </a:t>
            </a:r>
            <a:r>
              <a:rPr lang="en-US" dirty="0"/>
              <a:t>Th</a:t>
            </a:r>
            <a:r>
              <a:rPr lang="en-US" baseline="0" dirty="0"/>
              <a:t>e majority of materials are aimed at the helper,  the person who can recognize warning signs and offer support, not the person at risk. </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66612" rtl="0" eaLnBrk="1" fontAlgn="auto" latinLnBrk="0" hangingPunct="1">
              <a:lnSpc>
                <a:spcPct val="100000"/>
              </a:lnSpc>
              <a:spcBef>
                <a:spcPts val="0"/>
              </a:spcBef>
              <a:spcAft>
                <a:spcPts val="0"/>
              </a:spcAft>
              <a:buClrTx/>
              <a:buSzTx/>
              <a:buFontTx/>
              <a:buNone/>
              <a:tabLst/>
              <a:defRPr/>
            </a:pPr>
            <a:r>
              <a:rPr lang="en-US" baseline="0" dirty="0"/>
              <a:t>On the screen you can see a list of different cultural groups for which culturally and linguistically adapted materials are available. The URL to access these is https://</a:t>
            </a:r>
            <a:r>
              <a:rPr lang="en-US" baseline="0" dirty="0" err="1"/>
              <a:t>emmresourcecenter.org</a:t>
            </a:r>
            <a:endParaRPr lang="en-US" baseline="0" dirty="0"/>
          </a:p>
          <a:p>
            <a:pPr marL="0" marR="0" lvl="0" indent="0" algn="l" defTabSz="966612" rtl="0" eaLnBrk="1" fontAlgn="auto" latinLnBrk="0" hangingPunct="1">
              <a:lnSpc>
                <a:spcPct val="100000"/>
              </a:lnSpc>
              <a:spcBef>
                <a:spcPts val="0"/>
              </a:spcBef>
              <a:spcAft>
                <a:spcPts val="0"/>
              </a:spcAft>
              <a:buClrTx/>
              <a:buSzTx/>
              <a:buFontTx/>
              <a:buNone/>
              <a:tabLst/>
              <a:defRPr/>
            </a:pPr>
            <a:endParaRPr lang="en-US" sz="1300" i="1" dirty="0"/>
          </a:p>
        </p:txBody>
      </p:sp>
      <p:sp>
        <p:nvSpPr>
          <p:cNvPr id="4" name="Slide Number Placeholder 3"/>
          <p:cNvSpPr>
            <a:spLocks noGrp="1"/>
          </p:cNvSpPr>
          <p:nvPr>
            <p:ph type="sldNum" sz="quarter" idx="10"/>
          </p:nvPr>
        </p:nvSpPr>
        <p:spPr/>
        <p:txBody>
          <a:bodyPr/>
          <a:lstStyle/>
          <a:p>
            <a:pPr defTabSz="873161">
              <a:defRPr/>
            </a:pPr>
            <a:fld id="{4446471A-CCD9-4E8D-8FD0-581B0D5DAF04}" type="slidenum">
              <a:rPr lang="en-US">
                <a:solidFill>
                  <a:prstClr val="black"/>
                </a:solidFill>
                <a:latin typeface="Calibri" panose="020F0502020204030204"/>
              </a:rPr>
              <a:pPr defTabSz="873161">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32001398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Suicide Prevention Week happens each September, and this slide shows an example of the Activation Kit that was created in 2020 to support local events, education, and outreach around suicide prevention. The Activation Kit can be found at https://</a:t>
            </a:r>
            <a:r>
              <a:rPr lang="en-US" dirty="0" err="1"/>
              <a:t>emmresourcecenter.org</a:t>
            </a:r>
            <a:r>
              <a:rPr lang="en-US" dirty="0"/>
              <a:t>.</a:t>
            </a:r>
          </a:p>
        </p:txBody>
      </p:sp>
      <p:sp>
        <p:nvSpPr>
          <p:cNvPr id="4" name="Slide Number Placeholder 3"/>
          <p:cNvSpPr>
            <a:spLocks noGrp="1"/>
          </p:cNvSpPr>
          <p:nvPr>
            <p:ph type="sldNum" sz="quarter" idx="10"/>
          </p:nvPr>
        </p:nvSpPr>
        <p:spPr/>
        <p:txBody>
          <a:bodyPr/>
          <a:lstStyle/>
          <a:p>
            <a:pPr marL="0" marR="0" lvl="0" indent="0" algn="r" defTabSz="873161" rtl="0" eaLnBrk="1" fontAlgn="auto" latinLnBrk="0" hangingPunct="1">
              <a:lnSpc>
                <a:spcPct val="100000"/>
              </a:lnSpc>
              <a:spcBef>
                <a:spcPts val="0"/>
              </a:spcBef>
              <a:spcAft>
                <a:spcPts val="0"/>
              </a:spcAft>
              <a:buClrTx/>
              <a:buSzTx/>
              <a:buFontTx/>
              <a:buNone/>
              <a:tabLst/>
              <a:defRPr/>
            </a:pPr>
            <a:fld id="{4446471A-CCD9-4E8D-8FD0-581B0D5DAF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3161"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6709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Suicide Prevention Resource Center also has information about creating culturally and linguistically competent suicide prevention materials.</a:t>
            </a:r>
          </a:p>
        </p:txBody>
      </p:sp>
      <p:sp>
        <p:nvSpPr>
          <p:cNvPr id="4" name="Slide Number Placeholder 3"/>
          <p:cNvSpPr>
            <a:spLocks noGrp="1"/>
          </p:cNvSpPr>
          <p:nvPr>
            <p:ph type="sldNum" sz="quarter" idx="5"/>
          </p:nvPr>
        </p:nvSpPr>
        <p:spPr/>
        <p:txBody>
          <a:bodyPr/>
          <a:lstStyle/>
          <a:p>
            <a:fld id="{01EEA0F0-FA72-2941-BABF-BA5E6D383682}" type="slidenum">
              <a:rPr lang="en-US" smtClean="0"/>
              <a:t>46</a:t>
            </a:fld>
            <a:endParaRPr lang="en-US"/>
          </a:p>
        </p:txBody>
      </p:sp>
    </p:spTree>
    <p:extLst>
      <p:ext uri="{BB962C8B-B14F-4D97-AF65-F5344CB8AC3E}">
        <p14:creationId xmlns:p14="http://schemas.microsoft.com/office/powerpoint/2010/main" val="322707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pPr defTabSz="914335">
              <a:defRPr/>
            </a:pPr>
            <a:r>
              <a:rPr lang="en-US" dirty="0"/>
              <a:t>Finally, suicide prevention resources are available in many different languages on the Each Mind Matters Resource Center (https://</a:t>
            </a:r>
            <a:r>
              <a:rPr lang="en-US" dirty="0" err="1"/>
              <a:t>emmresourcecenter.org</a:t>
            </a:r>
            <a:r>
              <a:rPr lang="en-US" dirty="0"/>
              <a:t>). On screen are a few examples.</a:t>
            </a:r>
          </a:p>
          <a:p>
            <a:pPr defTabSz="914335">
              <a:defRPr/>
            </a:pPr>
            <a:endParaRPr lang="en-US" dirty="0"/>
          </a:p>
          <a:p>
            <a:pPr defTabSz="914335">
              <a:defRPr/>
            </a:pPr>
            <a:r>
              <a:rPr lang="en-US" dirty="0"/>
              <a:t>Speaker’s Note: You can replace these with your own resources. The images on the slide are hyperlinked and will play an animation if time permits.  </a:t>
            </a:r>
          </a:p>
          <a:p>
            <a:pPr defTabSz="914335">
              <a:defRPr/>
            </a:pPr>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pPr/>
              <a:t>47</a:t>
            </a:fld>
            <a:endParaRPr lang="en-US" dirty="0"/>
          </a:p>
        </p:txBody>
      </p:sp>
    </p:spTree>
    <p:extLst>
      <p:ext uri="{BB962C8B-B14F-4D97-AF65-F5344CB8AC3E}">
        <p14:creationId xmlns:p14="http://schemas.microsoft.com/office/powerpoint/2010/main" val="12502277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 Add your own resources and events on this slide.</a:t>
            </a:r>
          </a:p>
        </p:txBody>
      </p:sp>
      <p:sp>
        <p:nvSpPr>
          <p:cNvPr id="4" name="Slide Number Placeholder 3"/>
          <p:cNvSpPr>
            <a:spLocks noGrp="1"/>
          </p:cNvSpPr>
          <p:nvPr>
            <p:ph type="sldNum" sz="quarter" idx="10"/>
          </p:nvPr>
        </p:nvSpPr>
        <p:spPr/>
        <p:txBody>
          <a:bodyPr/>
          <a:lstStyle/>
          <a:p>
            <a:pPr marL="0" marR="0" lvl="0" indent="0" algn="r" defTabSz="873161" rtl="0" eaLnBrk="1" fontAlgn="auto" latinLnBrk="0" hangingPunct="1">
              <a:lnSpc>
                <a:spcPct val="100000"/>
              </a:lnSpc>
              <a:spcBef>
                <a:spcPts val="0"/>
              </a:spcBef>
              <a:spcAft>
                <a:spcPts val="0"/>
              </a:spcAft>
              <a:buClrTx/>
              <a:buSzTx/>
              <a:buFontTx/>
              <a:buNone/>
              <a:tabLst/>
              <a:defRPr/>
            </a:pPr>
            <a:fld id="{4446471A-CCD9-4E8D-8FD0-581B0D5DAF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3161"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7267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58309C-30FC-0047-A3BF-67018928510F}"/>
              </a:ext>
            </a:extLst>
          </p:cNvPr>
          <p:cNvSpPr>
            <a:spLocks noGrp="1"/>
          </p:cNvSpPr>
          <p:nvPr>
            <p:ph type="body" idx="1"/>
          </p:nvPr>
        </p:nvSpPr>
        <p:spPr/>
        <p:txBody>
          <a:bodyPr/>
          <a:lstStyle/>
          <a:p>
            <a:r>
              <a:rPr lang="en-US" dirty="0"/>
              <a:t>Speaker’s Note: open the session for questions.</a:t>
            </a:r>
          </a:p>
        </p:txBody>
      </p:sp>
    </p:spTree>
    <p:extLst>
      <p:ext uri="{BB962C8B-B14F-4D97-AF65-F5344CB8AC3E}">
        <p14:creationId xmlns:p14="http://schemas.microsoft.com/office/powerpoint/2010/main" val="2317224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on screen you see some of questions many people have about suicide prevention. This presentation will address these questions and hopefully others you may have or be asked.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8450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 Insert your </a:t>
            </a:r>
            <a:r>
              <a:rPr lang="en-US"/>
              <a:t>contact information here.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423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Before we get started, I would like to clarify some of the recommended terminology around suicide prevention.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When it comes to suicide prevention, the terms, phrases and words we use can have a significant impact on the way messages are received. Messages can either encourage someone to seek help and reach out, or they can push people further from the support they need. The suicide prevention community is trying to clarify the ways we all refer to actions related to suicide to better support help-seeking behavior among those that who are at risk.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most common phrase we use when someone has died by suicide is “committed suicide”. It is recommended to avoid this term because it is ,most often associated with criminal actions. Framing suicide this way can bring about feelings of shame, guilt or stigma that can be hurtful to loss survivors or inadvertently reinforce a negative bias preventing people from reaching out for help.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 may have heard people refer to a “successful” or an “unsuccessful” suicide attempt. But there is no success or lack thereof when talking about suicide.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These actions should be referred to clearly as a death by suicide, or an attempted suicide. Using this phrasing helps to remove the negative bias of shame or stigma.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One recent study explored this terminology and found that among respondents, “took their own life”, “died by suicide” and “attempted suicide” received the highest consistent marks for acceptability.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Speaker’s Note: Option to share this reference if asked: </a:t>
            </a:r>
            <a:r>
              <a:rPr lang="en-US" b="0" dirty="0"/>
              <a:t>Language use and suicide: An online cross-sectional survey </a:t>
            </a:r>
            <a:r>
              <a:rPr lang="en-US" dirty="0"/>
              <a:t>https://www.ncbi.nlm.nih.gov/pmc/articles/PMC6563960/</a:t>
            </a:r>
          </a:p>
        </p:txBody>
      </p:sp>
      <p:sp>
        <p:nvSpPr>
          <p:cNvPr id="4" name="Slide Number Placeholder 3"/>
          <p:cNvSpPr>
            <a:spLocks noGrp="1"/>
          </p:cNvSpPr>
          <p:nvPr>
            <p:ph type="sldNum" sz="quarter" idx="10"/>
          </p:nvPr>
        </p:nvSpPr>
        <p:spPr/>
        <p:txBody>
          <a:bodyPr/>
          <a:lstStyle/>
          <a:p>
            <a:pPr marL="0" marR="0" lvl="0" indent="0" algn="r" defTabSz="891090" rtl="0" eaLnBrk="1" fontAlgn="auto" latinLnBrk="0" hangingPunct="1">
              <a:lnSpc>
                <a:spcPct val="100000"/>
              </a:lnSpc>
              <a:spcBef>
                <a:spcPts val="0"/>
              </a:spcBef>
              <a:spcAft>
                <a:spcPts val="0"/>
              </a:spcAft>
              <a:buClrTx/>
              <a:buSzTx/>
              <a:buFontTx/>
              <a:buNone/>
              <a:tabLst/>
              <a:defRPr/>
            </a:pPr>
            <a:fld id="{4446471A-CCD9-4E8D-8FD0-581B0D5DAF0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9109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347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the desire to find answers, there is a danger of oversimplifying the causes of suicide.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17BBB9"/>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17BBB9"/>
                </a:solidFill>
                <a:effectLst/>
                <a:uLnTx/>
                <a:uFillTx/>
                <a:latin typeface="Calibri" panose="020F0502020204030204"/>
                <a:ea typeface="+mn-ea"/>
                <a:cs typeface="Arial" panose="020B0604020202020204" pitchFamily="34" charset="0"/>
              </a:rPr>
              <a:t>What are some things that you have heard, or thought, causes suicide? </a:t>
            </a:r>
            <a:r>
              <a:rPr kumimoji="0" lang="en-US" sz="1200" b="0" i="1" u="none" strike="noStrike" kern="1200" cap="none" spc="0" normalizeH="0" baseline="0" noProof="0" dirty="0">
                <a:ln>
                  <a:noFill/>
                </a:ln>
                <a:solidFill>
                  <a:srgbClr val="17BBB9"/>
                </a:solidFill>
                <a:effectLst/>
                <a:uLnTx/>
                <a:uFillTx/>
                <a:latin typeface="Calibri" panose="020F0502020204030204"/>
                <a:ea typeface="+mn-ea"/>
                <a:cs typeface="Arial" panose="020B0604020202020204" pitchFamily="34" charset="0"/>
              </a:rPr>
              <a:t>(Option to let members of the audience share some responses; common ones may include military service, bullying, are common ones, but note that attribution to ANY single cause is oversimplifying)</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17BBB9"/>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17BBB9"/>
                </a:solidFill>
                <a:effectLst/>
                <a:uLnTx/>
                <a:uFillTx/>
                <a:latin typeface="Calibri" panose="020F0502020204030204"/>
                <a:ea typeface="+mn-ea"/>
                <a:cs typeface="Arial" panose="020B0604020202020204" pitchFamily="34" charset="0"/>
              </a:rPr>
              <a:t>Using these examples, we know that most people who experience these situations and conditions, do not die by suicide.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17BBB9"/>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17BBB9"/>
                </a:solidFill>
                <a:effectLst/>
                <a:uLnTx/>
                <a:uFillTx/>
                <a:latin typeface="Calibri" panose="020F0502020204030204"/>
                <a:ea typeface="+mn-ea"/>
                <a:cs typeface="Arial" panose="020B0604020202020204" pitchFamily="34" charset="0"/>
              </a:rPr>
              <a:t>Attributing the cause of suicide to a single factor can also signal that a suicidal response to that factor is normal, which might discourage people from seeking help for themselves or someone else.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17BBB9"/>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17BBB9"/>
                </a:solidFill>
                <a:effectLst/>
                <a:uLnTx/>
                <a:uFillTx/>
                <a:latin typeface="Calibri" panose="020F0502020204030204"/>
                <a:ea typeface="+mn-ea"/>
                <a:cs typeface="Arial" panose="020B0604020202020204" pitchFamily="34" charset="0"/>
              </a:rPr>
              <a:t>The causes of suicide are complex, and typically there are many different factors that contributed to suicide risk over time.</a:t>
            </a:r>
          </a:p>
        </p:txBody>
      </p:sp>
      <p:sp>
        <p:nvSpPr>
          <p:cNvPr id="4" name="Slide Number Placeholder 3"/>
          <p:cNvSpPr>
            <a:spLocks noGrp="1"/>
          </p:cNvSpPr>
          <p:nvPr>
            <p:ph type="sldNum" sz="quarter" idx="5"/>
          </p:nvPr>
        </p:nvSpPr>
        <p:spPr/>
        <p:txBody>
          <a:bodyPr/>
          <a:lstStyle/>
          <a:p>
            <a:pPr marL="0" marR="0" lvl="0" indent="0" algn="r" defTabSz="89109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9109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830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Historically and even today, suicide carries a lot of stigma, prejudice, and fear.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People who are thinking about suicide may be hesitant or afraid to tell someone about their thoughts or reach out for help for fear of what others will think, worry about how it will affect their family and relationships, or even their employment. Some may doubt that anything can be done to help them “so why bother?”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Sometimes people thinking about suicide already feel like a burden to their loved ones, and don’t speak up out of worry of becoming even more of a burden.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can help to understand that people who are having thoughts of suicide are experiencing intense emotional pain. Most of the time, they don’t want to die, but they cannot see a way out of the pain or able to continue living with the pain; not wanting to live is actually different than wanting to die.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can reduce the stigma, fear and prejudice around suicide increasing our knowledge and educating others, trying to understand and respect the pain that someone who is having thoughts of suicide is experiencing, and feeling more confident to talk directly about suicide with someone we are concerned about.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418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There are steps we can all take to prevent suicide, from knowing the signs and how to help people we care about, to learning about what your community can do to prevent suicide.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 the personal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Know the warning signs of suicide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Be willing to ask someone you are concerned about directly if they are thinking about suicide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Learn the elements of a safety plan and how it can help you keep someone you are concerned about safe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Know the resources for support, from crisis lines to professional providers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 the community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Advocate for and support suicide prevention training for professional providers and creating a system of suicide prevention in your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Let’s talk about these in more depth.</a:t>
            </a:r>
          </a:p>
          <a:p>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endParaRPr kumimoji="0" lang="en-US" sz="1200" b="1"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873161"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3161"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186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FD46A-AC40-144C-8916-D9A93A6736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6B792F-B6B6-C243-8996-B149C07CB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55FE5D-6E43-CC41-83AC-CAD6127C74B2}"/>
              </a:ext>
            </a:extLst>
          </p:cNvPr>
          <p:cNvSpPr>
            <a:spLocks noGrp="1"/>
          </p:cNvSpPr>
          <p:nvPr>
            <p:ph type="dt" sz="half" idx="10"/>
          </p:nvPr>
        </p:nvSpPr>
        <p:spPr/>
        <p:txBody>
          <a:bodyPr/>
          <a:lstStyle/>
          <a:p>
            <a:fld id="{F1E0507D-4F60-7B45-B65B-BF44BD2B75CA}" type="datetimeFigureOut">
              <a:rPr lang="en-US" smtClean="0"/>
              <a:t>11/17/2020</a:t>
            </a:fld>
            <a:endParaRPr lang="en-US"/>
          </a:p>
        </p:txBody>
      </p:sp>
      <p:sp>
        <p:nvSpPr>
          <p:cNvPr id="5" name="Footer Placeholder 4">
            <a:extLst>
              <a:ext uri="{FF2B5EF4-FFF2-40B4-BE49-F238E27FC236}">
                <a16:creationId xmlns:a16="http://schemas.microsoft.com/office/drawing/2014/main" id="{F4C094AD-E94F-3841-BD5D-12408FC74A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419BD-9BB2-0B4D-A2CE-981FEC029A29}"/>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3307749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6F94B-57CC-3141-BA80-F080B5DB52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F6E4EE-B37C-4D4D-9AAA-48E055C3D8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35FEB-1819-284A-9F93-106FD46DA3FF}"/>
              </a:ext>
            </a:extLst>
          </p:cNvPr>
          <p:cNvSpPr>
            <a:spLocks noGrp="1"/>
          </p:cNvSpPr>
          <p:nvPr>
            <p:ph type="dt" sz="half" idx="10"/>
          </p:nvPr>
        </p:nvSpPr>
        <p:spPr/>
        <p:txBody>
          <a:bodyPr/>
          <a:lstStyle/>
          <a:p>
            <a:fld id="{F1E0507D-4F60-7B45-B65B-BF44BD2B75CA}" type="datetimeFigureOut">
              <a:rPr lang="en-US" smtClean="0"/>
              <a:t>11/17/2020</a:t>
            </a:fld>
            <a:endParaRPr lang="en-US"/>
          </a:p>
        </p:txBody>
      </p:sp>
      <p:sp>
        <p:nvSpPr>
          <p:cNvPr id="5" name="Footer Placeholder 4">
            <a:extLst>
              <a:ext uri="{FF2B5EF4-FFF2-40B4-BE49-F238E27FC236}">
                <a16:creationId xmlns:a16="http://schemas.microsoft.com/office/drawing/2014/main" id="{F2D13175-2DDE-D643-B7AB-3EFEEFA7D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C3692-8453-D146-8F2E-04E703F44BF5}"/>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3410449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81947F-2BC4-9B41-BCE9-7494E2E94C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77B6F7-F4DD-BF4E-AB28-4B43016163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5A68C-EB8F-D14B-9ACC-3452889F85C0}"/>
              </a:ext>
            </a:extLst>
          </p:cNvPr>
          <p:cNvSpPr>
            <a:spLocks noGrp="1"/>
          </p:cNvSpPr>
          <p:nvPr>
            <p:ph type="dt" sz="half" idx="10"/>
          </p:nvPr>
        </p:nvSpPr>
        <p:spPr/>
        <p:txBody>
          <a:bodyPr/>
          <a:lstStyle/>
          <a:p>
            <a:fld id="{F1E0507D-4F60-7B45-B65B-BF44BD2B75CA}" type="datetimeFigureOut">
              <a:rPr lang="en-US" smtClean="0"/>
              <a:t>11/17/2020</a:t>
            </a:fld>
            <a:endParaRPr lang="en-US"/>
          </a:p>
        </p:txBody>
      </p:sp>
      <p:sp>
        <p:nvSpPr>
          <p:cNvPr id="5" name="Footer Placeholder 4">
            <a:extLst>
              <a:ext uri="{FF2B5EF4-FFF2-40B4-BE49-F238E27FC236}">
                <a16:creationId xmlns:a16="http://schemas.microsoft.com/office/drawing/2014/main" id="{9D1E3D55-EA2F-944B-9DFE-915F40160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AE3B6D-C426-A443-BDC2-8C76DD429289}"/>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298683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0ADF03-A6D1-4084-9627-1BAAB601F6D8}" type="datetime1">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869141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BC621B-0B00-40D3-9BE6-A10C4F488D6E}" type="datetime1">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4091912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011D5F-562D-49E0-B590-91BDEB911D86}" type="datetime1">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226727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2DA087-1131-4F12-831B-2A7F0E875545}" type="datetime1">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485692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DA0563-5883-4494-A793-5F6387AB2349}" type="datetime1">
              <a:rPr lang="en-US" smtClean="0"/>
              <a:t>11/17/2020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1149867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E7840F-4572-441D-8697-C052AD9E5E71}" type="datetime1">
              <a:rPr lang="en-US" smtClean="0"/>
              <a:t>11/17/2020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356325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BE892A-C790-43FB-9744-813861F8BB8D}" type="datetime1">
              <a:rPr lang="en-US" smtClean="0"/>
              <a:t>11/17/2020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727539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83F10D-4660-448A-A02A-830BA46568FC}" type="datetime1">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989838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E4B2B-9F7B-E048-83AB-CAF2CB8599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ED48CF-D32D-284F-8124-EA3B574712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D4AE16-5711-364C-A6DD-03161492F146}"/>
              </a:ext>
            </a:extLst>
          </p:cNvPr>
          <p:cNvSpPr>
            <a:spLocks noGrp="1"/>
          </p:cNvSpPr>
          <p:nvPr>
            <p:ph type="dt" sz="half" idx="10"/>
          </p:nvPr>
        </p:nvSpPr>
        <p:spPr/>
        <p:txBody>
          <a:bodyPr/>
          <a:lstStyle/>
          <a:p>
            <a:fld id="{F1E0507D-4F60-7B45-B65B-BF44BD2B75CA}" type="datetimeFigureOut">
              <a:rPr lang="en-US" smtClean="0"/>
              <a:t>11/17/2020</a:t>
            </a:fld>
            <a:endParaRPr lang="en-US"/>
          </a:p>
        </p:txBody>
      </p:sp>
      <p:sp>
        <p:nvSpPr>
          <p:cNvPr id="5" name="Footer Placeholder 4">
            <a:extLst>
              <a:ext uri="{FF2B5EF4-FFF2-40B4-BE49-F238E27FC236}">
                <a16:creationId xmlns:a16="http://schemas.microsoft.com/office/drawing/2014/main" id="{6A691C48-748A-3744-9651-0F045CE13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BB3C0-48B6-BA4F-B202-F71E2124A715}"/>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3547689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4550EA-7651-4E80-B8CA-444E4DF7B4FE}" type="datetime1">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401408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07FC09-D0BC-432F-A441-219895015DCE}" type="datetime1">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1770304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D9BF76-5F00-4119-A188-BCBF7A2C10A2}" type="datetime1">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2204760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67EF7-E828-4536-98B0-51A89BA657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15CE95-1B26-454C-BA87-3DC30795DA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60CD8D-B813-4730-8BF7-3D865FAEC582}"/>
              </a:ext>
            </a:extLst>
          </p:cNvPr>
          <p:cNvSpPr>
            <a:spLocks noGrp="1"/>
          </p:cNvSpPr>
          <p:nvPr>
            <p:ph type="dt" sz="half" idx="10"/>
          </p:nvPr>
        </p:nvSpPr>
        <p:spPr/>
        <p:txBody>
          <a:bodyPr/>
          <a:lstStyle/>
          <a:p>
            <a:fld id="{74FA61F7-A162-47FB-93B7-6C382281C0B4}" type="datetime1">
              <a:rPr lang="en-US" smtClean="0"/>
              <a:t>11/17/2020</a:t>
            </a:fld>
            <a:endParaRPr lang="en-US"/>
          </a:p>
        </p:txBody>
      </p:sp>
      <p:sp>
        <p:nvSpPr>
          <p:cNvPr id="5" name="Footer Placeholder 4">
            <a:extLst>
              <a:ext uri="{FF2B5EF4-FFF2-40B4-BE49-F238E27FC236}">
                <a16:creationId xmlns:a16="http://schemas.microsoft.com/office/drawing/2014/main" id="{7A2BBE7A-98B0-4939-9113-F439A1EFA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0DAD5-DC81-4BF9-B1D7-DC0375203AD8}"/>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670338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8209-3AD8-4E8A-9020-A3CC05F27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356A55-4957-4197-A971-F77A1A6C03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807D3-DFE3-4C09-8A92-EE6DAFDCB2C8}"/>
              </a:ext>
            </a:extLst>
          </p:cNvPr>
          <p:cNvSpPr>
            <a:spLocks noGrp="1"/>
          </p:cNvSpPr>
          <p:nvPr>
            <p:ph type="dt" sz="half" idx="10"/>
          </p:nvPr>
        </p:nvSpPr>
        <p:spPr/>
        <p:txBody>
          <a:bodyPr/>
          <a:lstStyle/>
          <a:p>
            <a:fld id="{C266770F-6DC9-4FB7-A920-359284FB2793}" type="datetime1">
              <a:rPr lang="en-US" smtClean="0"/>
              <a:t>11/17/2020</a:t>
            </a:fld>
            <a:endParaRPr lang="en-US"/>
          </a:p>
        </p:txBody>
      </p:sp>
      <p:sp>
        <p:nvSpPr>
          <p:cNvPr id="5" name="Footer Placeholder 4">
            <a:extLst>
              <a:ext uri="{FF2B5EF4-FFF2-40B4-BE49-F238E27FC236}">
                <a16:creationId xmlns:a16="http://schemas.microsoft.com/office/drawing/2014/main" id="{99D993F7-EE26-424F-995E-1EB420D31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30A02-DC5D-455C-8E12-CEABCAFB4A41}"/>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4026770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DE96-5AD1-4C36-9A21-33C1FB9DE7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80263-B140-42EF-9865-92EBE3A42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3D229E-977F-41BB-8425-1B2C2FDFDFC4}"/>
              </a:ext>
            </a:extLst>
          </p:cNvPr>
          <p:cNvSpPr>
            <a:spLocks noGrp="1"/>
          </p:cNvSpPr>
          <p:nvPr>
            <p:ph type="dt" sz="half" idx="10"/>
          </p:nvPr>
        </p:nvSpPr>
        <p:spPr/>
        <p:txBody>
          <a:bodyPr/>
          <a:lstStyle/>
          <a:p>
            <a:fld id="{C6605BEB-3492-4346-92AD-E677C91D219A}" type="datetime1">
              <a:rPr lang="en-US" smtClean="0"/>
              <a:t>11/17/2020</a:t>
            </a:fld>
            <a:endParaRPr lang="en-US"/>
          </a:p>
        </p:txBody>
      </p:sp>
      <p:sp>
        <p:nvSpPr>
          <p:cNvPr id="5" name="Footer Placeholder 4">
            <a:extLst>
              <a:ext uri="{FF2B5EF4-FFF2-40B4-BE49-F238E27FC236}">
                <a16:creationId xmlns:a16="http://schemas.microsoft.com/office/drawing/2014/main" id="{910E6EAB-BC71-4FCB-B117-E86533E3C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81A85-4276-472A-B601-125FA32C7A8C}"/>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734025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C38B-8CC0-422C-9421-6CAE1C2C1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11F57-A747-4A11-8EE3-D2DAC85A48C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872EA5-5275-4FA7-9ECC-8AA11BEE45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17480B-1F33-47DB-BFD7-209CD57FBAC0}"/>
              </a:ext>
            </a:extLst>
          </p:cNvPr>
          <p:cNvSpPr>
            <a:spLocks noGrp="1"/>
          </p:cNvSpPr>
          <p:nvPr>
            <p:ph type="dt" sz="half" idx="10"/>
          </p:nvPr>
        </p:nvSpPr>
        <p:spPr/>
        <p:txBody>
          <a:bodyPr/>
          <a:lstStyle/>
          <a:p>
            <a:fld id="{30256604-A958-430B-B27D-5F1A988D1EA5}" type="datetime1">
              <a:rPr lang="en-US" smtClean="0"/>
              <a:t>11/17/2020</a:t>
            </a:fld>
            <a:endParaRPr lang="en-US"/>
          </a:p>
        </p:txBody>
      </p:sp>
      <p:sp>
        <p:nvSpPr>
          <p:cNvPr id="6" name="Footer Placeholder 5">
            <a:extLst>
              <a:ext uri="{FF2B5EF4-FFF2-40B4-BE49-F238E27FC236}">
                <a16:creationId xmlns:a16="http://schemas.microsoft.com/office/drawing/2014/main" id="{AFD3B6FF-57C4-4D9B-B1D1-3C6CA0A9C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AE2A9-1454-4DEC-880C-79481D3E85B6}"/>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324644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03E21-0509-4B4F-9A27-FCA261C8AB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1F9671-1748-4A1E-B4C5-8D338C2E09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A273E7-929A-42A3-919D-62F191CF98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F2FCAD-8D05-4F94-B554-7E8296179F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6D120DE-16B3-4FAA-880F-D3EF6FAF527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9EA40-1D7D-44CC-B7DE-9E0C33B7DF28}"/>
              </a:ext>
            </a:extLst>
          </p:cNvPr>
          <p:cNvSpPr>
            <a:spLocks noGrp="1"/>
          </p:cNvSpPr>
          <p:nvPr>
            <p:ph type="dt" sz="half" idx="10"/>
          </p:nvPr>
        </p:nvSpPr>
        <p:spPr/>
        <p:txBody>
          <a:bodyPr/>
          <a:lstStyle/>
          <a:p>
            <a:fld id="{100AE78B-727A-48EF-8173-278A14294575}" type="datetime1">
              <a:rPr lang="en-US" smtClean="0"/>
              <a:t>11/17/2020</a:t>
            </a:fld>
            <a:endParaRPr lang="en-US"/>
          </a:p>
        </p:txBody>
      </p:sp>
      <p:sp>
        <p:nvSpPr>
          <p:cNvPr id="8" name="Footer Placeholder 7">
            <a:extLst>
              <a:ext uri="{FF2B5EF4-FFF2-40B4-BE49-F238E27FC236}">
                <a16:creationId xmlns:a16="http://schemas.microsoft.com/office/drawing/2014/main" id="{23258774-36F5-4507-8A4F-0233015B51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DFB58F-56BE-4522-8AB7-F335482D2E51}"/>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095414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7909-EAFF-41F9-A31C-0851F79897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839A3C-BE63-4C48-B8C3-FBFA2605CC18}"/>
              </a:ext>
            </a:extLst>
          </p:cNvPr>
          <p:cNvSpPr>
            <a:spLocks noGrp="1"/>
          </p:cNvSpPr>
          <p:nvPr>
            <p:ph type="dt" sz="half" idx="10"/>
          </p:nvPr>
        </p:nvSpPr>
        <p:spPr/>
        <p:txBody>
          <a:bodyPr/>
          <a:lstStyle/>
          <a:p>
            <a:fld id="{7BAE4C7E-D6B2-4033-96AA-6DA504B6E78C}" type="datetime1">
              <a:rPr lang="en-US" smtClean="0"/>
              <a:t>11/17/2020</a:t>
            </a:fld>
            <a:endParaRPr lang="en-US"/>
          </a:p>
        </p:txBody>
      </p:sp>
      <p:sp>
        <p:nvSpPr>
          <p:cNvPr id="4" name="Footer Placeholder 3">
            <a:extLst>
              <a:ext uri="{FF2B5EF4-FFF2-40B4-BE49-F238E27FC236}">
                <a16:creationId xmlns:a16="http://schemas.microsoft.com/office/drawing/2014/main" id="{9ADE9664-0AA5-4336-94F9-105DF938BC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3D9CB9-B8D6-4427-AA89-CCF4B6735625}"/>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979991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70FFF0-C40E-468C-A359-BF9AB14A2C53}"/>
              </a:ext>
            </a:extLst>
          </p:cNvPr>
          <p:cNvSpPr>
            <a:spLocks noGrp="1"/>
          </p:cNvSpPr>
          <p:nvPr>
            <p:ph type="dt" sz="half" idx="10"/>
          </p:nvPr>
        </p:nvSpPr>
        <p:spPr/>
        <p:txBody>
          <a:bodyPr/>
          <a:lstStyle/>
          <a:p>
            <a:fld id="{F39973A6-A1FE-4E0A-9088-18C16EE6BF06}" type="datetime1">
              <a:rPr lang="en-US" smtClean="0"/>
              <a:t>11/17/2020</a:t>
            </a:fld>
            <a:endParaRPr lang="en-US"/>
          </a:p>
        </p:txBody>
      </p:sp>
      <p:sp>
        <p:nvSpPr>
          <p:cNvPr id="3" name="Footer Placeholder 2">
            <a:extLst>
              <a:ext uri="{FF2B5EF4-FFF2-40B4-BE49-F238E27FC236}">
                <a16:creationId xmlns:a16="http://schemas.microsoft.com/office/drawing/2014/main" id="{F6B5E25E-69EE-4559-93D5-8C6E5C8C56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827BA6-6F94-488B-981E-6772DB050700}"/>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43864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FC7CD-95EA-6943-A109-6EF5ACBEE6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123A15-0A7C-724F-8915-BEA249F9F7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D867B7-80AE-B34D-B3B6-37C36A7D4EB8}"/>
              </a:ext>
            </a:extLst>
          </p:cNvPr>
          <p:cNvSpPr>
            <a:spLocks noGrp="1"/>
          </p:cNvSpPr>
          <p:nvPr>
            <p:ph type="dt" sz="half" idx="10"/>
          </p:nvPr>
        </p:nvSpPr>
        <p:spPr/>
        <p:txBody>
          <a:bodyPr/>
          <a:lstStyle/>
          <a:p>
            <a:fld id="{F1E0507D-4F60-7B45-B65B-BF44BD2B75CA}" type="datetimeFigureOut">
              <a:rPr lang="en-US" smtClean="0"/>
              <a:t>11/17/2020</a:t>
            </a:fld>
            <a:endParaRPr lang="en-US"/>
          </a:p>
        </p:txBody>
      </p:sp>
      <p:sp>
        <p:nvSpPr>
          <p:cNvPr id="5" name="Footer Placeholder 4">
            <a:extLst>
              <a:ext uri="{FF2B5EF4-FFF2-40B4-BE49-F238E27FC236}">
                <a16:creationId xmlns:a16="http://schemas.microsoft.com/office/drawing/2014/main" id="{9670FDEF-3613-CF49-AD1A-51F5AD057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7304B-9722-6C4E-A484-C5CB79EC90D9}"/>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3890475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20E1-0515-4C63-ABB7-FEFACEF27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FA9E16-0197-4BDB-935E-78FE2694B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7993C0-B757-47D7-90C4-3A528774F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D2EF98-69B6-41AD-BE3A-2660672044F4}"/>
              </a:ext>
            </a:extLst>
          </p:cNvPr>
          <p:cNvSpPr>
            <a:spLocks noGrp="1"/>
          </p:cNvSpPr>
          <p:nvPr>
            <p:ph type="dt" sz="half" idx="10"/>
          </p:nvPr>
        </p:nvSpPr>
        <p:spPr/>
        <p:txBody>
          <a:bodyPr/>
          <a:lstStyle/>
          <a:p>
            <a:fld id="{6660EA65-0B04-483E-84EC-6B2D68CD463C}" type="datetime1">
              <a:rPr lang="en-US" smtClean="0"/>
              <a:t>11/17/2020</a:t>
            </a:fld>
            <a:endParaRPr lang="en-US"/>
          </a:p>
        </p:txBody>
      </p:sp>
      <p:sp>
        <p:nvSpPr>
          <p:cNvPr id="6" name="Footer Placeholder 5">
            <a:extLst>
              <a:ext uri="{FF2B5EF4-FFF2-40B4-BE49-F238E27FC236}">
                <a16:creationId xmlns:a16="http://schemas.microsoft.com/office/drawing/2014/main" id="{28515987-FFFB-496F-8B78-5245B16371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AE0159-7B23-4493-B0AD-F5732184A809}"/>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4017688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1C91B-4470-4DFF-AA13-693EA87813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6EFD9D-5A85-4842-80A9-5FE56862BB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F45B29-7DE8-4BD0-B151-A162B30E1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C7B7CA-72F5-4D47-8FA3-0DFAA6D1E06C}"/>
              </a:ext>
            </a:extLst>
          </p:cNvPr>
          <p:cNvSpPr>
            <a:spLocks noGrp="1"/>
          </p:cNvSpPr>
          <p:nvPr>
            <p:ph type="dt" sz="half" idx="10"/>
          </p:nvPr>
        </p:nvSpPr>
        <p:spPr/>
        <p:txBody>
          <a:bodyPr/>
          <a:lstStyle/>
          <a:p>
            <a:fld id="{DCE61D0B-5C8A-4409-AA6E-C46D0986550E}" type="datetime1">
              <a:rPr lang="en-US" smtClean="0"/>
              <a:t>11/17/2020</a:t>
            </a:fld>
            <a:endParaRPr lang="en-US"/>
          </a:p>
        </p:txBody>
      </p:sp>
      <p:sp>
        <p:nvSpPr>
          <p:cNvPr id="6" name="Footer Placeholder 5">
            <a:extLst>
              <a:ext uri="{FF2B5EF4-FFF2-40B4-BE49-F238E27FC236}">
                <a16:creationId xmlns:a16="http://schemas.microsoft.com/office/drawing/2014/main" id="{405F6377-B7BD-4CC6-B68E-607FABEA9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7D6A4-2F54-4F0A-A3A7-E67AF6FB05FE}"/>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685506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6327-1ED2-4F03-8D8A-93668BFAF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DDF6F1-76C5-4B6F-B1A0-848BBDC03D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7CB8E-845D-4EF8-B57B-B933CD5F03AC}"/>
              </a:ext>
            </a:extLst>
          </p:cNvPr>
          <p:cNvSpPr>
            <a:spLocks noGrp="1"/>
          </p:cNvSpPr>
          <p:nvPr>
            <p:ph type="dt" sz="half" idx="10"/>
          </p:nvPr>
        </p:nvSpPr>
        <p:spPr/>
        <p:txBody>
          <a:bodyPr/>
          <a:lstStyle/>
          <a:p>
            <a:fld id="{F932651F-3992-4CDA-BA8F-E495E2CE4781}" type="datetime1">
              <a:rPr lang="en-US" smtClean="0"/>
              <a:t>11/17/2020</a:t>
            </a:fld>
            <a:endParaRPr lang="en-US"/>
          </a:p>
        </p:txBody>
      </p:sp>
      <p:sp>
        <p:nvSpPr>
          <p:cNvPr id="5" name="Footer Placeholder 4">
            <a:extLst>
              <a:ext uri="{FF2B5EF4-FFF2-40B4-BE49-F238E27FC236}">
                <a16:creationId xmlns:a16="http://schemas.microsoft.com/office/drawing/2014/main" id="{3041D033-B992-4FB7-8AFF-2AB001FBB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6FAEA-DC3F-48DF-8128-683259B81F8C}"/>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709455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2BD71F-76F4-442E-AFC8-B5AABD4DA7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E730CE-41E2-4D4B-A3CF-EFE1E151D0E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518AC-7CFA-40A0-BBE6-37C7FA7F0484}"/>
              </a:ext>
            </a:extLst>
          </p:cNvPr>
          <p:cNvSpPr>
            <a:spLocks noGrp="1"/>
          </p:cNvSpPr>
          <p:nvPr>
            <p:ph type="dt" sz="half" idx="10"/>
          </p:nvPr>
        </p:nvSpPr>
        <p:spPr/>
        <p:txBody>
          <a:bodyPr/>
          <a:lstStyle/>
          <a:p>
            <a:fld id="{0444C1CB-9F75-43AD-9EAF-F53787262786}" type="datetime1">
              <a:rPr lang="en-US" smtClean="0"/>
              <a:t>11/17/2020</a:t>
            </a:fld>
            <a:endParaRPr lang="en-US"/>
          </a:p>
        </p:txBody>
      </p:sp>
      <p:sp>
        <p:nvSpPr>
          <p:cNvPr id="5" name="Footer Placeholder 4">
            <a:extLst>
              <a:ext uri="{FF2B5EF4-FFF2-40B4-BE49-F238E27FC236}">
                <a16:creationId xmlns:a16="http://schemas.microsoft.com/office/drawing/2014/main" id="{F8E2990F-D6E6-450F-84FD-2811E84BF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60D74F-54A8-422E-B8B4-B3DEEC4FC102}"/>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656374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8B9485-B2E6-484C-84B1-2CEFB582B8BB}"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900887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9485-B2E6-484C-84B1-2CEFB582B8BB}"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2488607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9485-B2E6-484C-84B1-2CEFB582B8BB}"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1214366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8B9485-B2E6-484C-84B1-2CEFB582B8BB}"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1475691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8B9485-B2E6-484C-84B1-2CEFB582B8BB}" type="datetimeFigureOut">
              <a:rPr lang="en-US" smtClean="0"/>
              <a:t>11/17/2020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5730309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8B9485-B2E6-484C-84B1-2CEFB582B8BB}" type="datetimeFigureOut">
              <a:rPr lang="en-US" smtClean="0"/>
              <a:t>11/17/2020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999267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E03C8-488C-344D-9CCE-DB81F7117D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CC9FD7-B9F2-9349-8934-DEF22192F5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FF0ECC-D480-9141-9227-8BF15C9DA1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11C768-A4C5-C645-A0BB-23C2A7556D7C}"/>
              </a:ext>
            </a:extLst>
          </p:cNvPr>
          <p:cNvSpPr>
            <a:spLocks noGrp="1"/>
          </p:cNvSpPr>
          <p:nvPr>
            <p:ph type="dt" sz="half" idx="10"/>
          </p:nvPr>
        </p:nvSpPr>
        <p:spPr/>
        <p:txBody>
          <a:bodyPr/>
          <a:lstStyle/>
          <a:p>
            <a:fld id="{F1E0507D-4F60-7B45-B65B-BF44BD2B75CA}" type="datetimeFigureOut">
              <a:rPr lang="en-US" smtClean="0"/>
              <a:t>11/17/2020</a:t>
            </a:fld>
            <a:endParaRPr lang="en-US"/>
          </a:p>
        </p:txBody>
      </p:sp>
      <p:sp>
        <p:nvSpPr>
          <p:cNvPr id="6" name="Footer Placeholder 5">
            <a:extLst>
              <a:ext uri="{FF2B5EF4-FFF2-40B4-BE49-F238E27FC236}">
                <a16:creationId xmlns:a16="http://schemas.microsoft.com/office/drawing/2014/main" id="{FCF8F9DB-8865-8143-BA04-37CB40284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4A20C5-B1BD-5F4E-A0C7-208FBBFFA6F0}"/>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23723874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9485-B2E6-484C-84B1-2CEFB582B8BB}" type="datetimeFigureOut">
              <a:rPr lang="en-US" smtClean="0"/>
              <a:t>11/17/2020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2060872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9485-B2E6-484C-84B1-2CEFB582B8BB}"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1718888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9485-B2E6-484C-84B1-2CEFB582B8BB}"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6556123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9485-B2E6-484C-84B1-2CEFB582B8BB}"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2724390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9485-B2E6-484C-84B1-2CEFB582B8BB}"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953596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67EF7-E828-4536-98B0-51A89BA657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15CE95-1B26-454C-BA87-3DC30795DA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60CD8D-B813-4730-8BF7-3D865FAEC582}"/>
              </a:ext>
            </a:extLst>
          </p:cNvPr>
          <p:cNvSpPr>
            <a:spLocks noGrp="1"/>
          </p:cNvSpPr>
          <p:nvPr>
            <p:ph type="dt" sz="half" idx="10"/>
          </p:nvPr>
        </p:nvSpPr>
        <p:spPr/>
        <p:txBody>
          <a:bodyPr/>
          <a:lstStyle/>
          <a:p>
            <a:fld id="{63A8D9A5-7F19-4CB9-A72B-7FA85D51AA0D}" type="datetimeFigureOut">
              <a:rPr lang="en-US" smtClean="0"/>
              <a:t>11/17/2020</a:t>
            </a:fld>
            <a:endParaRPr lang="en-US"/>
          </a:p>
        </p:txBody>
      </p:sp>
      <p:sp>
        <p:nvSpPr>
          <p:cNvPr id="5" name="Footer Placeholder 4">
            <a:extLst>
              <a:ext uri="{FF2B5EF4-FFF2-40B4-BE49-F238E27FC236}">
                <a16:creationId xmlns:a16="http://schemas.microsoft.com/office/drawing/2014/main" id="{7A2BBE7A-98B0-4939-9113-F439A1EFA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0DAD5-DC81-4BF9-B1D7-DC0375203AD8}"/>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345458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8209-3AD8-4E8A-9020-A3CC05F27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356A55-4957-4197-A971-F77A1A6C03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807D3-DFE3-4C09-8A92-EE6DAFDCB2C8}"/>
              </a:ext>
            </a:extLst>
          </p:cNvPr>
          <p:cNvSpPr>
            <a:spLocks noGrp="1"/>
          </p:cNvSpPr>
          <p:nvPr>
            <p:ph type="dt" sz="half" idx="10"/>
          </p:nvPr>
        </p:nvSpPr>
        <p:spPr/>
        <p:txBody>
          <a:bodyPr/>
          <a:lstStyle/>
          <a:p>
            <a:fld id="{63A8D9A5-7F19-4CB9-A72B-7FA85D51AA0D}" type="datetimeFigureOut">
              <a:rPr lang="en-US" smtClean="0"/>
              <a:t>11/17/2020</a:t>
            </a:fld>
            <a:endParaRPr lang="en-US"/>
          </a:p>
        </p:txBody>
      </p:sp>
      <p:sp>
        <p:nvSpPr>
          <p:cNvPr id="5" name="Footer Placeholder 4">
            <a:extLst>
              <a:ext uri="{FF2B5EF4-FFF2-40B4-BE49-F238E27FC236}">
                <a16:creationId xmlns:a16="http://schemas.microsoft.com/office/drawing/2014/main" id="{99D993F7-EE26-424F-995E-1EB420D31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30A02-DC5D-455C-8E12-CEABCAFB4A41}"/>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3992103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DE96-5AD1-4C36-9A21-33C1FB9DE7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80263-B140-42EF-9865-92EBE3A42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3D229E-977F-41BB-8425-1B2C2FDFDFC4}"/>
              </a:ext>
            </a:extLst>
          </p:cNvPr>
          <p:cNvSpPr>
            <a:spLocks noGrp="1"/>
          </p:cNvSpPr>
          <p:nvPr>
            <p:ph type="dt" sz="half" idx="10"/>
          </p:nvPr>
        </p:nvSpPr>
        <p:spPr/>
        <p:txBody>
          <a:bodyPr/>
          <a:lstStyle/>
          <a:p>
            <a:fld id="{63A8D9A5-7F19-4CB9-A72B-7FA85D51AA0D}" type="datetimeFigureOut">
              <a:rPr lang="en-US" smtClean="0"/>
              <a:t>11/17/2020</a:t>
            </a:fld>
            <a:endParaRPr lang="en-US"/>
          </a:p>
        </p:txBody>
      </p:sp>
      <p:sp>
        <p:nvSpPr>
          <p:cNvPr id="5" name="Footer Placeholder 4">
            <a:extLst>
              <a:ext uri="{FF2B5EF4-FFF2-40B4-BE49-F238E27FC236}">
                <a16:creationId xmlns:a16="http://schemas.microsoft.com/office/drawing/2014/main" id="{910E6EAB-BC71-4FCB-B117-E86533E3C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81A85-4276-472A-B601-125FA32C7A8C}"/>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1675935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C38B-8CC0-422C-9421-6CAE1C2C1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11F57-A747-4A11-8EE3-D2DAC85A48C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872EA5-5275-4FA7-9ECC-8AA11BEE45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17480B-1F33-47DB-BFD7-209CD57FBAC0}"/>
              </a:ext>
            </a:extLst>
          </p:cNvPr>
          <p:cNvSpPr>
            <a:spLocks noGrp="1"/>
          </p:cNvSpPr>
          <p:nvPr>
            <p:ph type="dt" sz="half" idx="10"/>
          </p:nvPr>
        </p:nvSpPr>
        <p:spPr/>
        <p:txBody>
          <a:bodyPr/>
          <a:lstStyle/>
          <a:p>
            <a:fld id="{63A8D9A5-7F19-4CB9-A72B-7FA85D51AA0D}" type="datetimeFigureOut">
              <a:rPr lang="en-US" smtClean="0"/>
              <a:t>11/17/2020</a:t>
            </a:fld>
            <a:endParaRPr lang="en-US"/>
          </a:p>
        </p:txBody>
      </p:sp>
      <p:sp>
        <p:nvSpPr>
          <p:cNvPr id="6" name="Footer Placeholder 5">
            <a:extLst>
              <a:ext uri="{FF2B5EF4-FFF2-40B4-BE49-F238E27FC236}">
                <a16:creationId xmlns:a16="http://schemas.microsoft.com/office/drawing/2014/main" id="{AFD3B6FF-57C4-4D9B-B1D1-3C6CA0A9C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AE2A9-1454-4DEC-880C-79481D3E85B6}"/>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40764670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03E21-0509-4B4F-9A27-FCA261C8AB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1F9671-1748-4A1E-B4C5-8D338C2E09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A273E7-929A-42A3-919D-62F191CF98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F2FCAD-8D05-4F94-B554-7E8296179F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6D120DE-16B3-4FAA-880F-D3EF6FAF527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9EA40-1D7D-44CC-B7DE-9E0C33B7DF28}"/>
              </a:ext>
            </a:extLst>
          </p:cNvPr>
          <p:cNvSpPr>
            <a:spLocks noGrp="1"/>
          </p:cNvSpPr>
          <p:nvPr>
            <p:ph type="dt" sz="half" idx="10"/>
          </p:nvPr>
        </p:nvSpPr>
        <p:spPr/>
        <p:txBody>
          <a:bodyPr/>
          <a:lstStyle/>
          <a:p>
            <a:fld id="{63A8D9A5-7F19-4CB9-A72B-7FA85D51AA0D}" type="datetimeFigureOut">
              <a:rPr lang="en-US" smtClean="0"/>
              <a:t>11/17/2020</a:t>
            </a:fld>
            <a:endParaRPr lang="en-US"/>
          </a:p>
        </p:txBody>
      </p:sp>
      <p:sp>
        <p:nvSpPr>
          <p:cNvPr id="8" name="Footer Placeholder 7">
            <a:extLst>
              <a:ext uri="{FF2B5EF4-FFF2-40B4-BE49-F238E27FC236}">
                <a16:creationId xmlns:a16="http://schemas.microsoft.com/office/drawing/2014/main" id="{23258774-36F5-4507-8A4F-0233015B51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DFB58F-56BE-4522-8AB7-F335482D2E51}"/>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047030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5FE96-A4EC-324B-B1AE-7212D30699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700948-AD43-134A-AC4E-51E31466B5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55F2A2-B417-4F4C-9633-20C1884198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E66DD4-963A-1A4D-AD28-9021452DC8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32EE1D-CE35-4648-8F51-AF71646642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75FFDA-B75F-F24D-B084-9F4C21178693}"/>
              </a:ext>
            </a:extLst>
          </p:cNvPr>
          <p:cNvSpPr>
            <a:spLocks noGrp="1"/>
          </p:cNvSpPr>
          <p:nvPr>
            <p:ph type="dt" sz="half" idx="10"/>
          </p:nvPr>
        </p:nvSpPr>
        <p:spPr/>
        <p:txBody>
          <a:bodyPr/>
          <a:lstStyle/>
          <a:p>
            <a:fld id="{F1E0507D-4F60-7B45-B65B-BF44BD2B75CA}" type="datetimeFigureOut">
              <a:rPr lang="en-US" smtClean="0"/>
              <a:t>11/17/2020</a:t>
            </a:fld>
            <a:endParaRPr lang="en-US"/>
          </a:p>
        </p:txBody>
      </p:sp>
      <p:sp>
        <p:nvSpPr>
          <p:cNvPr id="8" name="Footer Placeholder 7">
            <a:extLst>
              <a:ext uri="{FF2B5EF4-FFF2-40B4-BE49-F238E27FC236}">
                <a16:creationId xmlns:a16="http://schemas.microsoft.com/office/drawing/2014/main" id="{6C388BF4-0DDD-C849-AA27-3B82A01E95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194AAD-4261-DD42-A0E3-E37302881B5D}"/>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37930049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7909-EAFF-41F9-A31C-0851F79897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839A3C-BE63-4C48-B8C3-FBFA2605CC18}"/>
              </a:ext>
            </a:extLst>
          </p:cNvPr>
          <p:cNvSpPr>
            <a:spLocks noGrp="1"/>
          </p:cNvSpPr>
          <p:nvPr>
            <p:ph type="dt" sz="half" idx="10"/>
          </p:nvPr>
        </p:nvSpPr>
        <p:spPr/>
        <p:txBody>
          <a:bodyPr/>
          <a:lstStyle/>
          <a:p>
            <a:fld id="{63A8D9A5-7F19-4CB9-A72B-7FA85D51AA0D}" type="datetimeFigureOut">
              <a:rPr lang="en-US" smtClean="0"/>
              <a:t>11/17/2020</a:t>
            </a:fld>
            <a:endParaRPr lang="en-US"/>
          </a:p>
        </p:txBody>
      </p:sp>
      <p:sp>
        <p:nvSpPr>
          <p:cNvPr id="4" name="Footer Placeholder 3">
            <a:extLst>
              <a:ext uri="{FF2B5EF4-FFF2-40B4-BE49-F238E27FC236}">
                <a16:creationId xmlns:a16="http://schemas.microsoft.com/office/drawing/2014/main" id="{9ADE9664-0AA5-4336-94F9-105DF938BC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3D9CB9-B8D6-4427-AA89-CCF4B6735625}"/>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16471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70FFF0-C40E-468C-A359-BF9AB14A2C53}"/>
              </a:ext>
            </a:extLst>
          </p:cNvPr>
          <p:cNvSpPr>
            <a:spLocks noGrp="1"/>
          </p:cNvSpPr>
          <p:nvPr>
            <p:ph type="dt" sz="half" idx="10"/>
          </p:nvPr>
        </p:nvSpPr>
        <p:spPr/>
        <p:txBody>
          <a:bodyPr/>
          <a:lstStyle/>
          <a:p>
            <a:fld id="{63A8D9A5-7F19-4CB9-A72B-7FA85D51AA0D}" type="datetimeFigureOut">
              <a:rPr lang="en-US" smtClean="0"/>
              <a:t>11/17/2020</a:t>
            </a:fld>
            <a:endParaRPr lang="en-US"/>
          </a:p>
        </p:txBody>
      </p:sp>
      <p:sp>
        <p:nvSpPr>
          <p:cNvPr id="3" name="Footer Placeholder 2">
            <a:extLst>
              <a:ext uri="{FF2B5EF4-FFF2-40B4-BE49-F238E27FC236}">
                <a16:creationId xmlns:a16="http://schemas.microsoft.com/office/drawing/2014/main" id="{F6B5E25E-69EE-4559-93D5-8C6E5C8C56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827BA6-6F94-488B-981E-6772DB050700}"/>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9545662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20E1-0515-4C63-ABB7-FEFACEF27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FA9E16-0197-4BDB-935E-78FE2694B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7993C0-B757-47D7-90C4-3A528774F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D2EF98-69B6-41AD-BE3A-2660672044F4}"/>
              </a:ext>
            </a:extLst>
          </p:cNvPr>
          <p:cNvSpPr>
            <a:spLocks noGrp="1"/>
          </p:cNvSpPr>
          <p:nvPr>
            <p:ph type="dt" sz="half" idx="10"/>
          </p:nvPr>
        </p:nvSpPr>
        <p:spPr/>
        <p:txBody>
          <a:bodyPr/>
          <a:lstStyle/>
          <a:p>
            <a:fld id="{63A8D9A5-7F19-4CB9-A72B-7FA85D51AA0D}" type="datetimeFigureOut">
              <a:rPr lang="en-US" smtClean="0"/>
              <a:t>11/17/2020</a:t>
            </a:fld>
            <a:endParaRPr lang="en-US"/>
          </a:p>
        </p:txBody>
      </p:sp>
      <p:sp>
        <p:nvSpPr>
          <p:cNvPr id="6" name="Footer Placeholder 5">
            <a:extLst>
              <a:ext uri="{FF2B5EF4-FFF2-40B4-BE49-F238E27FC236}">
                <a16:creationId xmlns:a16="http://schemas.microsoft.com/office/drawing/2014/main" id="{28515987-FFFB-496F-8B78-5245B16371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AE0159-7B23-4493-B0AD-F5732184A809}"/>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1766070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1C91B-4470-4DFF-AA13-693EA87813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6EFD9D-5A85-4842-80A9-5FE56862BB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F45B29-7DE8-4BD0-B151-A162B30E1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C7B7CA-72F5-4D47-8FA3-0DFAA6D1E06C}"/>
              </a:ext>
            </a:extLst>
          </p:cNvPr>
          <p:cNvSpPr>
            <a:spLocks noGrp="1"/>
          </p:cNvSpPr>
          <p:nvPr>
            <p:ph type="dt" sz="half" idx="10"/>
          </p:nvPr>
        </p:nvSpPr>
        <p:spPr/>
        <p:txBody>
          <a:bodyPr/>
          <a:lstStyle/>
          <a:p>
            <a:fld id="{63A8D9A5-7F19-4CB9-A72B-7FA85D51AA0D}" type="datetimeFigureOut">
              <a:rPr lang="en-US" smtClean="0"/>
              <a:t>11/17/2020</a:t>
            </a:fld>
            <a:endParaRPr lang="en-US"/>
          </a:p>
        </p:txBody>
      </p:sp>
      <p:sp>
        <p:nvSpPr>
          <p:cNvPr id="6" name="Footer Placeholder 5">
            <a:extLst>
              <a:ext uri="{FF2B5EF4-FFF2-40B4-BE49-F238E27FC236}">
                <a16:creationId xmlns:a16="http://schemas.microsoft.com/office/drawing/2014/main" id="{405F6377-B7BD-4CC6-B68E-607FABEA9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7D6A4-2F54-4F0A-A3A7-E67AF6FB05FE}"/>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792804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6327-1ED2-4F03-8D8A-93668BFAF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DDF6F1-76C5-4B6F-B1A0-848BBDC03D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7CB8E-845D-4EF8-B57B-B933CD5F03AC}"/>
              </a:ext>
            </a:extLst>
          </p:cNvPr>
          <p:cNvSpPr>
            <a:spLocks noGrp="1"/>
          </p:cNvSpPr>
          <p:nvPr>
            <p:ph type="dt" sz="half" idx="10"/>
          </p:nvPr>
        </p:nvSpPr>
        <p:spPr/>
        <p:txBody>
          <a:bodyPr/>
          <a:lstStyle/>
          <a:p>
            <a:fld id="{63A8D9A5-7F19-4CB9-A72B-7FA85D51AA0D}" type="datetimeFigureOut">
              <a:rPr lang="en-US" smtClean="0"/>
              <a:t>11/17/2020</a:t>
            </a:fld>
            <a:endParaRPr lang="en-US"/>
          </a:p>
        </p:txBody>
      </p:sp>
      <p:sp>
        <p:nvSpPr>
          <p:cNvPr id="5" name="Footer Placeholder 4">
            <a:extLst>
              <a:ext uri="{FF2B5EF4-FFF2-40B4-BE49-F238E27FC236}">
                <a16:creationId xmlns:a16="http://schemas.microsoft.com/office/drawing/2014/main" id="{3041D033-B992-4FB7-8AFF-2AB001FBB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6FAEA-DC3F-48DF-8128-683259B81F8C}"/>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7279970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2BD71F-76F4-442E-AFC8-B5AABD4DA7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E730CE-41E2-4D4B-A3CF-EFE1E151D0E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518AC-7CFA-40A0-BBE6-37C7FA7F0484}"/>
              </a:ext>
            </a:extLst>
          </p:cNvPr>
          <p:cNvSpPr>
            <a:spLocks noGrp="1"/>
          </p:cNvSpPr>
          <p:nvPr>
            <p:ph type="dt" sz="half" idx="10"/>
          </p:nvPr>
        </p:nvSpPr>
        <p:spPr/>
        <p:txBody>
          <a:bodyPr/>
          <a:lstStyle/>
          <a:p>
            <a:fld id="{63A8D9A5-7F19-4CB9-A72B-7FA85D51AA0D}" type="datetimeFigureOut">
              <a:rPr lang="en-US" smtClean="0"/>
              <a:t>11/17/2020</a:t>
            </a:fld>
            <a:endParaRPr lang="en-US"/>
          </a:p>
        </p:txBody>
      </p:sp>
      <p:sp>
        <p:nvSpPr>
          <p:cNvPr id="5" name="Footer Placeholder 4">
            <a:extLst>
              <a:ext uri="{FF2B5EF4-FFF2-40B4-BE49-F238E27FC236}">
                <a16:creationId xmlns:a16="http://schemas.microsoft.com/office/drawing/2014/main" id="{F8E2990F-D6E6-450F-84FD-2811E84BF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60D74F-54A8-422E-B8B4-B3DEEC4FC102}"/>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7346924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1AD40F-09AE-4545-BAD8-8A020BA7D822}"/>
              </a:ext>
            </a:extLst>
          </p:cNvPr>
          <p:cNvSpPr>
            <a:spLocks noGrp="1"/>
          </p:cNvSpPr>
          <p:nvPr>
            <p:ph type="dt" sz="half" idx="10"/>
          </p:nvPr>
        </p:nvSpPr>
        <p:spPr/>
        <p:txBody>
          <a:bodyPr/>
          <a:lstStyle/>
          <a:p>
            <a:fld id="{B277CC60-8D1C-4847-B293-64A8DAEA0D4C}" type="datetimeFigureOut">
              <a:rPr lang="en-US" smtClean="0"/>
              <a:t>11/17/2020</a:t>
            </a:fld>
            <a:endParaRPr lang="en-US"/>
          </a:p>
        </p:txBody>
      </p:sp>
      <p:sp>
        <p:nvSpPr>
          <p:cNvPr id="3" name="Footer Placeholder 2">
            <a:extLst>
              <a:ext uri="{FF2B5EF4-FFF2-40B4-BE49-F238E27FC236}">
                <a16:creationId xmlns:a16="http://schemas.microsoft.com/office/drawing/2014/main" id="{A4B39012-7FF6-4E4E-96D1-6AA6527E97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27D3A-7A6C-F549-ADEB-9E3D2A44C118}"/>
              </a:ext>
            </a:extLst>
          </p:cNvPr>
          <p:cNvSpPr>
            <a:spLocks noGrp="1"/>
          </p:cNvSpPr>
          <p:nvPr>
            <p:ph type="sldNum" sz="quarter" idx="12"/>
          </p:nvPr>
        </p:nvSpPr>
        <p:spPr/>
        <p:txBody>
          <a:bodyPr/>
          <a:lstStyle/>
          <a:p>
            <a:fld id="{3623325B-055D-0042-BD5B-3E01DDB5C912}" type="slidenum">
              <a:rPr lang="en-US" smtClean="0"/>
              <a:t>‹#›</a:t>
            </a:fld>
            <a:endParaRPr lang="en-US"/>
          </a:p>
        </p:txBody>
      </p:sp>
    </p:spTree>
    <p:extLst>
      <p:ext uri="{BB962C8B-B14F-4D97-AF65-F5344CB8AC3E}">
        <p14:creationId xmlns:p14="http://schemas.microsoft.com/office/powerpoint/2010/main" val="40855181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BC621B-0B00-40D3-9BE6-A10C4F488D6E}" type="datetime1">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2569802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2DA087-1131-4F12-831B-2A7F0E875545}" type="datetime1">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0676929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0ADF03-A6D1-4084-9627-1BAAB601F6D8}" type="datetime1">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169322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6F187-E749-8144-AE81-6429F8CA57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9BA69E-4B8F-BA40-8982-301938337899}"/>
              </a:ext>
            </a:extLst>
          </p:cNvPr>
          <p:cNvSpPr>
            <a:spLocks noGrp="1"/>
          </p:cNvSpPr>
          <p:nvPr>
            <p:ph type="dt" sz="half" idx="10"/>
          </p:nvPr>
        </p:nvSpPr>
        <p:spPr/>
        <p:txBody>
          <a:bodyPr/>
          <a:lstStyle/>
          <a:p>
            <a:fld id="{F1E0507D-4F60-7B45-B65B-BF44BD2B75CA}" type="datetimeFigureOut">
              <a:rPr lang="en-US" smtClean="0"/>
              <a:t>11/17/2020</a:t>
            </a:fld>
            <a:endParaRPr lang="en-US"/>
          </a:p>
        </p:txBody>
      </p:sp>
      <p:sp>
        <p:nvSpPr>
          <p:cNvPr id="4" name="Footer Placeholder 3">
            <a:extLst>
              <a:ext uri="{FF2B5EF4-FFF2-40B4-BE49-F238E27FC236}">
                <a16:creationId xmlns:a16="http://schemas.microsoft.com/office/drawing/2014/main" id="{34C8070B-B6D6-FC44-B08D-C95628355F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EBC3E3-E6F5-7840-97A3-63C889117618}"/>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4133276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5B4E2B-32B7-4547-97F8-2B60FD92D8C6}" type="datetime1">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t>11/17/2020</a:t>
            </a:fld>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38C66-0162-432B-99FB-AA98F63CCDB4}"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35330051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67EF7-E828-4536-98B0-51A89BA657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15CE95-1B26-454C-BA87-3DC30795DA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60CD8D-B813-4730-8BF7-3D865FAEC582}"/>
              </a:ext>
            </a:extLst>
          </p:cNvPr>
          <p:cNvSpPr>
            <a:spLocks noGrp="1"/>
          </p:cNvSpPr>
          <p:nvPr>
            <p:ph type="dt" sz="half" idx="10"/>
          </p:nvPr>
        </p:nvSpPr>
        <p:spPr/>
        <p:txBody>
          <a:bodyPr/>
          <a:lstStyle/>
          <a:p>
            <a:fld id="{C1856DD6-C393-4F1F-AE32-33EF6D229990}" type="datetime1">
              <a:rPr lang="en-US" smtClean="0"/>
              <a:t>11/17/2020</a:t>
            </a:fld>
            <a:endParaRPr lang="en-US"/>
          </a:p>
        </p:txBody>
      </p:sp>
      <p:sp>
        <p:nvSpPr>
          <p:cNvPr id="5" name="Footer Placeholder 4">
            <a:extLst>
              <a:ext uri="{FF2B5EF4-FFF2-40B4-BE49-F238E27FC236}">
                <a16:creationId xmlns:a16="http://schemas.microsoft.com/office/drawing/2014/main" id="{7A2BBE7A-98B0-4939-9113-F439A1EFA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0DAD5-DC81-4BF9-B1D7-DC0375203AD8}"/>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100524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8209-3AD8-4E8A-9020-A3CC05F27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356A55-4957-4197-A971-F77A1A6C03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807D3-DFE3-4C09-8A92-EE6DAFDCB2C8}"/>
              </a:ext>
            </a:extLst>
          </p:cNvPr>
          <p:cNvSpPr>
            <a:spLocks noGrp="1"/>
          </p:cNvSpPr>
          <p:nvPr>
            <p:ph type="dt" sz="half" idx="10"/>
          </p:nvPr>
        </p:nvSpPr>
        <p:spPr/>
        <p:txBody>
          <a:bodyPr/>
          <a:lstStyle/>
          <a:p>
            <a:fld id="{2C1B8BFD-2078-455C-8FB1-A77C96249E2B}" type="datetime1">
              <a:rPr lang="en-US" smtClean="0"/>
              <a:t>11/17/2020</a:t>
            </a:fld>
            <a:endParaRPr lang="en-US"/>
          </a:p>
        </p:txBody>
      </p:sp>
      <p:sp>
        <p:nvSpPr>
          <p:cNvPr id="5" name="Footer Placeholder 4">
            <a:extLst>
              <a:ext uri="{FF2B5EF4-FFF2-40B4-BE49-F238E27FC236}">
                <a16:creationId xmlns:a16="http://schemas.microsoft.com/office/drawing/2014/main" id="{99D993F7-EE26-424F-995E-1EB420D31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30A02-DC5D-455C-8E12-CEABCAFB4A41}"/>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5263444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DE96-5AD1-4C36-9A21-33C1FB9DE7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80263-B140-42EF-9865-92EBE3A42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3D229E-977F-41BB-8425-1B2C2FDFDFC4}"/>
              </a:ext>
            </a:extLst>
          </p:cNvPr>
          <p:cNvSpPr>
            <a:spLocks noGrp="1"/>
          </p:cNvSpPr>
          <p:nvPr>
            <p:ph type="dt" sz="half" idx="10"/>
          </p:nvPr>
        </p:nvSpPr>
        <p:spPr/>
        <p:txBody>
          <a:bodyPr/>
          <a:lstStyle/>
          <a:p>
            <a:fld id="{306ACC0C-D7EC-4A56-AAF0-C571A487DBF4}" type="datetime1">
              <a:rPr lang="en-US" smtClean="0"/>
              <a:t>11/17/2020</a:t>
            </a:fld>
            <a:endParaRPr lang="en-US"/>
          </a:p>
        </p:txBody>
      </p:sp>
      <p:sp>
        <p:nvSpPr>
          <p:cNvPr id="5" name="Footer Placeholder 4">
            <a:extLst>
              <a:ext uri="{FF2B5EF4-FFF2-40B4-BE49-F238E27FC236}">
                <a16:creationId xmlns:a16="http://schemas.microsoft.com/office/drawing/2014/main" id="{910E6EAB-BC71-4FCB-B117-E86533E3C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81A85-4276-472A-B601-125FA32C7A8C}"/>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6277728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C38B-8CC0-422C-9421-6CAE1C2C1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11F57-A747-4A11-8EE3-D2DAC85A48C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872EA5-5275-4FA7-9ECC-8AA11BEE45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17480B-1F33-47DB-BFD7-209CD57FBAC0}"/>
              </a:ext>
            </a:extLst>
          </p:cNvPr>
          <p:cNvSpPr>
            <a:spLocks noGrp="1"/>
          </p:cNvSpPr>
          <p:nvPr>
            <p:ph type="dt" sz="half" idx="10"/>
          </p:nvPr>
        </p:nvSpPr>
        <p:spPr/>
        <p:txBody>
          <a:bodyPr/>
          <a:lstStyle/>
          <a:p>
            <a:fld id="{2AA40DEB-652F-42EE-B2FC-3E13F7581367}" type="datetime1">
              <a:rPr lang="en-US" smtClean="0"/>
              <a:t>11/17/2020</a:t>
            </a:fld>
            <a:endParaRPr lang="en-US"/>
          </a:p>
        </p:txBody>
      </p:sp>
      <p:sp>
        <p:nvSpPr>
          <p:cNvPr id="6" name="Footer Placeholder 5">
            <a:extLst>
              <a:ext uri="{FF2B5EF4-FFF2-40B4-BE49-F238E27FC236}">
                <a16:creationId xmlns:a16="http://schemas.microsoft.com/office/drawing/2014/main" id="{AFD3B6FF-57C4-4D9B-B1D1-3C6CA0A9C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AE2A9-1454-4DEC-880C-79481D3E85B6}"/>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42704602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03E21-0509-4B4F-9A27-FCA261C8AB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1F9671-1748-4A1E-B4C5-8D338C2E09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A273E7-929A-42A3-919D-62F191CF98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F2FCAD-8D05-4F94-B554-7E8296179F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6D120DE-16B3-4FAA-880F-D3EF6FAF527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9EA40-1D7D-44CC-B7DE-9E0C33B7DF28}"/>
              </a:ext>
            </a:extLst>
          </p:cNvPr>
          <p:cNvSpPr>
            <a:spLocks noGrp="1"/>
          </p:cNvSpPr>
          <p:nvPr>
            <p:ph type="dt" sz="half" idx="10"/>
          </p:nvPr>
        </p:nvSpPr>
        <p:spPr/>
        <p:txBody>
          <a:bodyPr/>
          <a:lstStyle/>
          <a:p>
            <a:fld id="{AE97BFE8-3187-4EFC-BD1F-77FFD95F0FD6}" type="datetime1">
              <a:rPr lang="en-US" smtClean="0"/>
              <a:t>11/17/2020</a:t>
            </a:fld>
            <a:endParaRPr lang="en-US"/>
          </a:p>
        </p:txBody>
      </p:sp>
      <p:sp>
        <p:nvSpPr>
          <p:cNvPr id="8" name="Footer Placeholder 7">
            <a:extLst>
              <a:ext uri="{FF2B5EF4-FFF2-40B4-BE49-F238E27FC236}">
                <a16:creationId xmlns:a16="http://schemas.microsoft.com/office/drawing/2014/main" id="{23258774-36F5-4507-8A4F-0233015B51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DFB58F-56BE-4522-8AB7-F335482D2E51}"/>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5790706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7909-EAFF-41F9-A31C-0851F79897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839A3C-BE63-4C48-B8C3-FBFA2605CC18}"/>
              </a:ext>
            </a:extLst>
          </p:cNvPr>
          <p:cNvSpPr>
            <a:spLocks noGrp="1"/>
          </p:cNvSpPr>
          <p:nvPr>
            <p:ph type="dt" sz="half" idx="10"/>
          </p:nvPr>
        </p:nvSpPr>
        <p:spPr/>
        <p:txBody>
          <a:bodyPr/>
          <a:lstStyle/>
          <a:p>
            <a:fld id="{60C4D83B-70C1-431B-BB1D-EF8EDC6DFBE4}" type="datetime1">
              <a:rPr lang="en-US" smtClean="0"/>
              <a:t>11/17/2020</a:t>
            </a:fld>
            <a:endParaRPr lang="en-US"/>
          </a:p>
        </p:txBody>
      </p:sp>
      <p:sp>
        <p:nvSpPr>
          <p:cNvPr id="4" name="Footer Placeholder 3">
            <a:extLst>
              <a:ext uri="{FF2B5EF4-FFF2-40B4-BE49-F238E27FC236}">
                <a16:creationId xmlns:a16="http://schemas.microsoft.com/office/drawing/2014/main" id="{9ADE9664-0AA5-4336-94F9-105DF938BC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3D9CB9-B8D6-4427-AA89-CCF4B6735625}"/>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0598810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70FFF0-C40E-468C-A359-BF9AB14A2C53}"/>
              </a:ext>
            </a:extLst>
          </p:cNvPr>
          <p:cNvSpPr>
            <a:spLocks noGrp="1"/>
          </p:cNvSpPr>
          <p:nvPr>
            <p:ph type="dt" sz="half" idx="10"/>
          </p:nvPr>
        </p:nvSpPr>
        <p:spPr/>
        <p:txBody>
          <a:bodyPr/>
          <a:lstStyle/>
          <a:p>
            <a:fld id="{0C67F6A1-0249-48D9-827D-73A03D859DDA}" type="datetime1">
              <a:rPr lang="en-US" smtClean="0"/>
              <a:t>11/17/2020</a:t>
            </a:fld>
            <a:endParaRPr lang="en-US"/>
          </a:p>
        </p:txBody>
      </p:sp>
      <p:sp>
        <p:nvSpPr>
          <p:cNvPr id="3" name="Footer Placeholder 2">
            <a:extLst>
              <a:ext uri="{FF2B5EF4-FFF2-40B4-BE49-F238E27FC236}">
                <a16:creationId xmlns:a16="http://schemas.microsoft.com/office/drawing/2014/main" id="{F6B5E25E-69EE-4559-93D5-8C6E5C8C56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827BA6-6F94-488B-981E-6772DB050700}"/>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640424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20E1-0515-4C63-ABB7-FEFACEF27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FA9E16-0197-4BDB-935E-78FE2694B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7993C0-B757-47D7-90C4-3A528774F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D2EF98-69B6-41AD-BE3A-2660672044F4}"/>
              </a:ext>
            </a:extLst>
          </p:cNvPr>
          <p:cNvSpPr>
            <a:spLocks noGrp="1"/>
          </p:cNvSpPr>
          <p:nvPr>
            <p:ph type="dt" sz="half" idx="10"/>
          </p:nvPr>
        </p:nvSpPr>
        <p:spPr/>
        <p:txBody>
          <a:bodyPr/>
          <a:lstStyle/>
          <a:p>
            <a:fld id="{F71852CE-0198-4D46-9D12-044C5AC21050}" type="datetime1">
              <a:rPr lang="en-US" smtClean="0"/>
              <a:t>11/17/2020</a:t>
            </a:fld>
            <a:endParaRPr lang="en-US"/>
          </a:p>
        </p:txBody>
      </p:sp>
      <p:sp>
        <p:nvSpPr>
          <p:cNvPr id="6" name="Footer Placeholder 5">
            <a:extLst>
              <a:ext uri="{FF2B5EF4-FFF2-40B4-BE49-F238E27FC236}">
                <a16:creationId xmlns:a16="http://schemas.microsoft.com/office/drawing/2014/main" id="{28515987-FFFB-496F-8B78-5245B16371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AE0159-7B23-4493-B0AD-F5732184A809}"/>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0396632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1C91B-4470-4DFF-AA13-693EA87813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6EFD9D-5A85-4842-80A9-5FE56862BB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F45B29-7DE8-4BD0-B151-A162B30E1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C7B7CA-72F5-4D47-8FA3-0DFAA6D1E06C}"/>
              </a:ext>
            </a:extLst>
          </p:cNvPr>
          <p:cNvSpPr>
            <a:spLocks noGrp="1"/>
          </p:cNvSpPr>
          <p:nvPr>
            <p:ph type="dt" sz="half" idx="10"/>
          </p:nvPr>
        </p:nvSpPr>
        <p:spPr/>
        <p:txBody>
          <a:bodyPr/>
          <a:lstStyle/>
          <a:p>
            <a:fld id="{7ECF7FF8-37F2-4AC8-A865-0D5FA0264E97}" type="datetime1">
              <a:rPr lang="en-US" smtClean="0"/>
              <a:t>11/17/2020</a:t>
            </a:fld>
            <a:endParaRPr lang="en-US"/>
          </a:p>
        </p:txBody>
      </p:sp>
      <p:sp>
        <p:nvSpPr>
          <p:cNvPr id="6" name="Footer Placeholder 5">
            <a:extLst>
              <a:ext uri="{FF2B5EF4-FFF2-40B4-BE49-F238E27FC236}">
                <a16:creationId xmlns:a16="http://schemas.microsoft.com/office/drawing/2014/main" id="{405F6377-B7BD-4CC6-B68E-607FABEA9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7D6A4-2F54-4F0A-A3A7-E67AF6FB05FE}"/>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484439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D6CC2-B95E-4E4F-9C30-D1107FA751B4}"/>
              </a:ext>
            </a:extLst>
          </p:cNvPr>
          <p:cNvSpPr>
            <a:spLocks noGrp="1"/>
          </p:cNvSpPr>
          <p:nvPr>
            <p:ph type="dt" sz="half" idx="10"/>
          </p:nvPr>
        </p:nvSpPr>
        <p:spPr/>
        <p:txBody>
          <a:bodyPr/>
          <a:lstStyle/>
          <a:p>
            <a:fld id="{F1E0507D-4F60-7B45-B65B-BF44BD2B75CA}" type="datetimeFigureOut">
              <a:rPr lang="en-US" smtClean="0"/>
              <a:t>11/17/2020</a:t>
            </a:fld>
            <a:endParaRPr lang="en-US"/>
          </a:p>
        </p:txBody>
      </p:sp>
      <p:sp>
        <p:nvSpPr>
          <p:cNvPr id="3" name="Footer Placeholder 2">
            <a:extLst>
              <a:ext uri="{FF2B5EF4-FFF2-40B4-BE49-F238E27FC236}">
                <a16:creationId xmlns:a16="http://schemas.microsoft.com/office/drawing/2014/main" id="{24CF6F84-21BF-184B-B41B-11B89EDA0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207FA9-CAD3-9840-AD89-455BB2993E72}"/>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8824476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6327-1ED2-4F03-8D8A-93668BFAF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DDF6F1-76C5-4B6F-B1A0-848BBDC03D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7CB8E-845D-4EF8-B57B-B933CD5F03AC}"/>
              </a:ext>
            </a:extLst>
          </p:cNvPr>
          <p:cNvSpPr>
            <a:spLocks noGrp="1"/>
          </p:cNvSpPr>
          <p:nvPr>
            <p:ph type="dt" sz="half" idx="10"/>
          </p:nvPr>
        </p:nvSpPr>
        <p:spPr/>
        <p:txBody>
          <a:bodyPr/>
          <a:lstStyle/>
          <a:p>
            <a:fld id="{809BD237-5FAD-4E75-AE54-551C2E71116E}" type="datetime1">
              <a:rPr lang="en-US" smtClean="0"/>
              <a:t>11/17/2020</a:t>
            </a:fld>
            <a:endParaRPr lang="en-US"/>
          </a:p>
        </p:txBody>
      </p:sp>
      <p:sp>
        <p:nvSpPr>
          <p:cNvPr id="5" name="Footer Placeholder 4">
            <a:extLst>
              <a:ext uri="{FF2B5EF4-FFF2-40B4-BE49-F238E27FC236}">
                <a16:creationId xmlns:a16="http://schemas.microsoft.com/office/drawing/2014/main" id="{3041D033-B992-4FB7-8AFF-2AB001FBB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6FAEA-DC3F-48DF-8128-683259B81F8C}"/>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4799041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2BD71F-76F4-442E-AFC8-B5AABD4DA7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E730CE-41E2-4D4B-A3CF-EFE1E151D0E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518AC-7CFA-40A0-BBE6-37C7FA7F0484}"/>
              </a:ext>
            </a:extLst>
          </p:cNvPr>
          <p:cNvSpPr>
            <a:spLocks noGrp="1"/>
          </p:cNvSpPr>
          <p:nvPr>
            <p:ph type="dt" sz="half" idx="10"/>
          </p:nvPr>
        </p:nvSpPr>
        <p:spPr/>
        <p:txBody>
          <a:bodyPr/>
          <a:lstStyle/>
          <a:p>
            <a:fld id="{18D040BA-4ABE-4791-99FD-7E01355EA000}" type="datetime1">
              <a:rPr lang="en-US" smtClean="0"/>
              <a:t>11/17/2020</a:t>
            </a:fld>
            <a:endParaRPr lang="en-US"/>
          </a:p>
        </p:txBody>
      </p:sp>
      <p:sp>
        <p:nvSpPr>
          <p:cNvPr id="5" name="Footer Placeholder 4">
            <a:extLst>
              <a:ext uri="{FF2B5EF4-FFF2-40B4-BE49-F238E27FC236}">
                <a16:creationId xmlns:a16="http://schemas.microsoft.com/office/drawing/2014/main" id="{F8E2990F-D6E6-450F-84FD-2811E84BF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60D74F-54A8-422E-B8B4-B3DEEC4FC102}"/>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1394510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904EB-1DC3-49F3-BD59-A0F8B9463682}" type="datetime1">
              <a:rPr lang="en-US" smtClean="0"/>
              <a:t>11/17/2020</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r>
              <a:rPr lang="en-US" dirty="0"/>
              <a:t>KNOW THE SIGNS</a:t>
            </a:r>
          </a:p>
        </p:txBody>
      </p:sp>
      <p:sp>
        <p:nvSpPr>
          <p:cNvPr id="4" name="Slide Number Placeholder 3"/>
          <p:cNvSpPr>
            <a:spLocks noGrp="1"/>
          </p:cNvSpPr>
          <p:nvPr>
            <p:ph type="sldNum" sz="quarter" idx="12"/>
          </p:nvPr>
        </p:nvSpPr>
        <p:spPr/>
        <p:txBody>
          <a:bodyPr/>
          <a:lstStyle/>
          <a:p>
            <a:fld id="{EC55A2A8-1699-F349-BD69-94D70798E06E}" type="slidenum">
              <a:rPr lang="en-US" smtClean="0"/>
              <a:pPr/>
              <a:t>‹#›</a:t>
            </a:fld>
            <a:endParaRPr lang="en-US" dirty="0"/>
          </a:p>
        </p:txBody>
      </p:sp>
    </p:spTree>
    <p:extLst>
      <p:ext uri="{BB962C8B-B14F-4D97-AF65-F5344CB8AC3E}">
        <p14:creationId xmlns:p14="http://schemas.microsoft.com/office/powerpoint/2010/main" val="540129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BC59-5AB8-F147-BDE6-6EC4FA0FDB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37FB3A-37EC-6A42-AED5-A6B3A25719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5501E7-DD50-2B4C-AFBE-2FCEEDC80C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213693-5647-7D42-B346-83FF16027000}"/>
              </a:ext>
            </a:extLst>
          </p:cNvPr>
          <p:cNvSpPr>
            <a:spLocks noGrp="1"/>
          </p:cNvSpPr>
          <p:nvPr>
            <p:ph type="dt" sz="half" idx="10"/>
          </p:nvPr>
        </p:nvSpPr>
        <p:spPr/>
        <p:txBody>
          <a:bodyPr/>
          <a:lstStyle/>
          <a:p>
            <a:fld id="{F1E0507D-4F60-7B45-B65B-BF44BD2B75CA}" type="datetimeFigureOut">
              <a:rPr lang="en-US" smtClean="0"/>
              <a:t>11/17/2020</a:t>
            </a:fld>
            <a:endParaRPr lang="en-US"/>
          </a:p>
        </p:txBody>
      </p:sp>
      <p:sp>
        <p:nvSpPr>
          <p:cNvPr id="6" name="Footer Placeholder 5">
            <a:extLst>
              <a:ext uri="{FF2B5EF4-FFF2-40B4-BE49-F238E27FC236}">
                <a16:creationId xmlns:a16="http://schemas.microsoft.com/office/drawing/2014/main" id="{7B41F2F4-D64B-7747-91CE-45B088803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BDF455-FB59-1F42-9C9E-280C4E36AA90}"/>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4077270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C47AF-FB45-E446-8958-F201DD3FC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CB3356-0358-944D-8AAD-EFB7F58F1E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8DD292-5E6D-9644-9821-C45B232E5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2461FB-485B-E343-9AE9-C1A0DC18AF68}"/>
              </a:ext>
            </a:extLst>
          </p:cNvPr>
          <p:cNvSpPr>
            <a:spLocks noGrp="1"/>
          </p:cNvSpPr>
          <p:nvPr>
            <p:ph type="dt" sz="half" idx="10"/>
          </p:nvPr>
        </p:nvSpPr>
        <p:spPr/>
        <p:txBody>
          <a:bodyPr/>
          <a:lstStyle/>
          <a:p>
            <a:fld id="{F1E0507D-4F60-7B45-B65B-BF44BD2B75CA}" type="datetimeFigureOut">
              <a:rPr lang="en-US" smtClean="0"/>
              <a:t>11/17/2020</a:t>
            </a:fld>
            <a:endParaRPr lang="en-US"/>
          </a:p>
        </p:txBody>
      </p:sp>
      <p:sp>
        <p:nvSpPr>
          <p:cNvPr id="6" name="Footer Placeholder 5">
            <a:extLst>
              <a:ext uri="{FF2B5EF4-FFF2-40B4-BE49-F238E27FC236}">
                <a16:creationId xmlns:a16="http://schemas.microsoft.com/office/drawing/2014/main" id="{07B58A72-8585-BA49-B843-B7A9E7C464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32C507-E9D6-8C4D-A79A-CEF3C5E064F8}"/>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34216012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theme" Target="../theme/theme1.xml"/><Relationship Id="rId5" Type="http://schemas.openxmlformats.org/officeDocument/2006/relationships/image" Target="../media/image4.emf"/><Relationship Id="rId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theme" Target="../theme/theme10.xml"/><Relationship Id="rId5" Type="http://schemas.openxmlformats.org/officeDocument/2006/relationships/image" Target="../media/image4.emf"/><Relationship Id="rId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5" Type="http://schemas.openxmlformats.org/officeDocument/2006/relationships/theme" Target="../theme/theme7.xml"/><Relationship Id="rId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8.xml"/><Relationship Id="rId1"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9.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464300"/>
            <a:ext cx="12192000" cy="416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1" name="Picture 9" descr="EMMbotto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 y="184153"/>
            <a:ext cx="12198351" cy="996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522822" y="234954"/>
            <a:ext cx="11059583" cy="893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675222" y="1591734"/>
            <a:ext cx="10907183" cy="45444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8737605" y="6470654"/>
            <a:ext cx="3348567"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fontAlgn="base">
              <a:spcBef>
                <a:spcPct val="0"/>
              </a:spcBef>
              <a:spcAft>
                <a:spcPct val="0"/>
              </a:spcAft>
              <a:defRPr/>
            </a:pPr>
            <a:fld id="{D15D0FF0-DEE3-4998-8013-04A6AFABFDF5}" type="slidenum">
              <a:rPr lang="en-US" altLang="en-US">
                <a:solidFill>
                  <a:prstClr val="white"/>
                </a:solidFill>
                <a:ea typeface="Geneva" pitchFamily="127" charset="-128"/>
              </a:rPr>
              <a:pPr fontAlgn="base">
                <a:spcBef>
                  <a:spcPct val="0"/>
                </a:spcBef>
                <a:spcAft>
                  <a:spcPct val="0"/>
                </a:spcAft>
                <a:defRPr/>
              </a:pPr>
              <a:t>‹#›</a:t>
            </a:fld>
            <a:endParaRPr lang="en-US" altLang="en-US">
              <a:solidFill>
                <a:prstClr val="white"/>
              </a:solidFill>
              <a:ea typeface="Geneva" pitchFamily="127" charset="-128"/>
            </a:endParaRPr>
          </a:p>
        </p:txBody>
      </p:sp>
      <p:pic>
        <p:nvPicPr>
          <p:cNvPr id="2055" name="Picture 10" descr="color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103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6" name="Picture 3" descr="WHITEribbon.ai"/>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5467" y="414870"/>
            <a:ext cx="1670051" cy="742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431729"/>
      </p:ext>
    </p:extLst>
  </p:cSld>
  <p:clrMap bg1="lt1" tx1="dk1" bg2="lt2" tx2="dk2" accent1="accent1" accent2="accent2" accent3="accent3" accent4="accent4" accent5="accent5" accent6="accent6" hlink="hlink" folHlink="folHlink"/>
  <p:hf hdr="0" ftr="0" dt="0"/>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464300"/>
            <a:ext cx="12192000" cy="4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descr="EMMbotto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 y="184153"/>
            <a:ext cx="12198351"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523041" y="235063"/>
            <a:ext cx="11059583" cy="8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675232" y="1591734"/>
            <a:ext cx="10907183" cy="454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8737611" y="6470763"/>
            <a:ext cx="3348567"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defTabSz="457200" fontAlgn="base">
              <a:spcBef>
                <a:spcPct val="0"/>
              </a:spcBef>
              <a:spcAft>
                <a:spcPct val="0"/>
              </a:spcAft>
              <a:defRPr/>
            </a:pPr>
            <a:fld id="{D15D0FF0-DEE3-4998-8013-04A6AFABFDF5}" type="slidenum">
              <a:rPr lang="en-US" altLang="en-US">
                <a:solidFill>
                  <a:prstClr val="white"/>
                </a:solidFill>
                <a:ea typeface="Geneva" pitchFamily="127" charset="-128"/>
              </a:rPr>
              <a:pPr defTabSz="457200" fontAlgn="base">
                <a:spcBef>
                  <a:spcPct val="0"/>
                </a:spcBef>
                <a:spcAft>
                  <a:spcPct val="0"/>
                </a:spcAft>
                <a:defRPr/>
              </a:pPr>
              <a:t>‹#›</a:t>
            </a:fld>
            <a:endParaRPr lang="en-US" altLang="en-US">
              <a:solidFill>
                <a:prstClr val="white"/>
              </a:solidFill>
              <a:ea typeface="Geneva" pitchFamily="127" charset="-128"/>
            </a:endParaRPr>
          </a:p>
        </p:txBody>
      </p:sp>
      <p:pic>
        <p:nvPicPr>
          <p:cNvPr id="2055" name="Picture 10" descr="color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10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WHITEribbon.ai"/>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467" y="414979"/>
            <a:ext cx="1670051"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269630"/>
      </p:ext>
    </p:extLst>
  </p:cSld>
  <p:clrMap bg1="lt1" tx1="dk1" bg2="lt2" tx2="dk2" accent1="accent1" accent2="accent2" accent3="accent3" accent4="accent4" accent5="accent5" accent6="accent6" hlink="hlink" folHlink="folHlink"/>
  <p:hf hdr="0" ftr="0" dt="0"/>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C5225-839C-4FEE-AF56-C251BD439C13}" type="datetime1">
              <a:rPr lang="en-US" smtClean="0"/>
              <a:t>11/17/2020</a:t>
            </a:fld>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5A2A8-1699-F349-BD69-94D70798E06E}" type="slidenum">
              <a:rPr lang="en-US" smtClean="0"/>
              <a:pPr/>
              <a:t>‹#›</a:t>
            </a:fld>
            <a:endParaRPr lang="en-US" dirty="0"/>
          </a:p>
        </p:txBody>
      </p:sp>
      <p:sp>
        <p:nvSpPr>
          <p:cNvPr id="8" name="TextBox 7"/>
          <p:cNvSpPr txBox="1"/>
          <p:nvPr userDrawn="1"/>
        </p:nvSpPr>
        <p:spPr>
          <a:xfrm>
            <a:off x="474136" y="6224432"/>
            <a:ext cx="11836400" cy="230832"/>
          </a:xfrm>
          <a:prstGeom prst="rect">
            <a:avLst/>
          </a:prstGeom>
          <a:noFill/>
        </p:spPr>
        <p:txBody>
          <a:bodyPr wrap="square" rtlCol="0">
            <a:spAutoFit/>
          </a:bodyPr>
          <a:lstStyle/>
          <a:p>
            <a:pPr>
              <a:lnSpc>
                <a:spcPct val="70000"/>
              </a:lnSpc>
            </a:pPr>
            <a:r>
              <a:rPr lang="en-US" sz="1200" b="1" spc="300" dirty="0">
                <a:latin typeface="Arial"/>
                <a:cs typeface="Arial"/>
              </a:rPr>
              <a:t>Know the Signs </a:t>
            </a:r>
            <a:r>
              <a:rPr lang="en-US" sz="1200" b="1" spc="300" dirty="0">
                <a:solidFill>
                  <a:schemeClr val="accent6"/>
                </a:solidFill>
                <a:latin typeface="Arial"/>
                <a:cs typeface="Arial"/>
              </a:rPr>
              <a:t>&gt;&gt;</a:t>
            </a:r>
            <a:r>
              <a:rPr lang="en-US" sz="1200" b="1" spc="300" baseline="0" dirty="0">
                <a:solidFill>
                  <a:schemeClr val="accent6"/>
                </a:solidFill>
                <a:latin typeface="Arial"/>
                <a:cs typeface="Arial"/>
              </a:rPr>
              <a:t> </a:t>
            </a:r>
            <a:r>
              <a:rPr lang="en-US" sz="1200" b="1" spc="300" baseline="0" dirty="0">
                <a:latin typeface="Arial"/>
                <a:cs typeface="Arial"/>
              </a:rPr>
              <a:t>Find the Words </a:t>
            </a:r>
            <a:r>
              <a:rPr lang="en-US" sz="1200" b="1" spc="300" baseline="0" dirty="0">
                <a:solidFill>
                  <a:srgbClr val="F79646"/>
                </a:solidFill>
                <a:latin typeface="Arial"/>
                <a:cs typeface="Arial"/>
              </a:rPr>
              <a:t>&gt;&gt; </a:t>
            </a:r>
            <a:r>
              <a:rPr lang="en-US" sz="1200" b="1" spc="300" baseline="0" dirty="0">
                <a:latin typeface="Arial"/>
                <a:cs typeface="Arial"/>
              </a:rPr>
              <a:t>Reach Out</a:t>
            </a:r>
            <a:endParaRPr lang="en-US" sz="1200" spc="300" dirty="0">
              <a:latin typeface="Arial"/>
              <a:cs typeface="Arial"/>
            </a:endParaRPr>
          </a:p>
        </p:txBody>
      </p:sp>
      <p:cxnSp>
        <p:nvCxnSpPr>
          <p:cNvPr id="10" name="Straight Connector 9"/>
          <p:cNvCxnSpPr/>
          <p:nvPr userDrawn="1"/>
        </p:nvCxnSpPr>
        <p:spPr>
          <a:xfrm>
            <a:off x="609600" y="6139767"/>
            <a:ext cx="109728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5973051"/>
      </p:ext>
    </p:extLst>
  </p:cSld>
  <p:clrMap bg1="lt1" tx1="dk1" bg2="lt2" tx2="dk2" accent1="accent1" accent2="accent2" accent3="accent3" accent4="accent4" accent5="accent5" accent6="accent6" hlink="hlink" folHlink="folHlink"/>
  <p:sldLayoutIdLst>
    <p:sldLayoutId id="2147483784"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891EF4-8B6D-5D44-A7ED-D5FBBEDCE0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E1E773-93DB-CE4A-B3EF-0551C0D19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2F873-639F-CB40-BC83-B57D9ADD5F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0507D-4F60-7B45-B65B-BF44BD2B75CA}" type="datetimeFigureOut">
              <a:rPr lang="en-US" smtClean="0"/>
              <a:t>11/17/2020</a:t>
            </a:fld>
            <a:endParaRPr lang="en-US"/>
          </a:p>
        </p:txBody>
      </p:sp>
      <p:sp>
        <p:nvSpPr>
          <p:cNvPr id="5" name="Footer Placeholder 4">
            <a:extLst>
              <a:ext uri="{FF2B5EF4-FFF2-40B4-BE49-F238E27FC236}">
                <a16:creationId xmlns:a16="http://schemas.microsoft.com/office/drawing/2014/main" id="{950AE957-0DE1-D54A-B459-EC844F77F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4F8665-556C-354D-88F3-09FB33F37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C2B41-4722-A942-8476-305AFB63CC69}" type="slidenum">
              <a:rPr lang="en-US" smtClean="0"/>
              <a:t>‹#›</a:t>
            </a:fld>
            <a:endParaRPr lang="en-US"/>
          </a:p>
        </p:txBody>
      </p:sp>
    </p:spTree>
    <p:extLst>
      <p:ext uri="{BB962C8B-B14F-4D97-AF65-F5344CB8AC3E}">
        <p14:creationId xmlns:p14="http://schemas.microsoft.com/office/powerpoint/2010/main" val="1257497217"/>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7C9F98-17EF-4839-B11B-FB253AC4B600}" type="datetime1">
              <a:rPr lang="en-US" smtClean="0"/>
              <a:t>11/17/2020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49E0E-EEEF-4915-A416-601326D2CCAB}" type="slidenum">
              <a:rPr lang="en-US" smtClean="0"/>
              <a:t>‹#›</a:t>
            </a:fld>
            <a:endParaRPr lang="en-US"/>
          </a:p>
        </p:txBody>
      </p:sp>
    </p:spTree>
    <p:extLst>
      <p:ext uri="{BB962C8B-B14F-4D97-AF65-F5344CB8AC3E}">
        <p14:creationId xmlns:p14="http://schemas.microsoft.com/office/powerpoint/2010/main" val="277727917"/>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84B6C-8D73-47E4-B476-A5781E2A81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314CB2-63F1-4710-8ACC-19847A447E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87EA7-A1BE-4EA4-8847-4B3F7D25AC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7C9F98-17EF-4839-B11B-FB253AC4B600}" type="datetime1">
              <a:rPr lang="en-US" smtClean="0"/>
              <a:t>11/17/2020</a:t>
            </a:fld>
            <a:endParaRPr lang="en-US"/>
          </a:p>
        </p:txBody>
      </p:sp>
      <p:sp>
        <p:nvSpPr>
          <p:cNvPr id="5" name="Footer Placeholder 4">
            <a:extLst>
              <a:ext uri="{FF2B5EF4-FFF2-40B4-BE49-F238E27FC236}">
                <a16:creationId xmlns:a16="http://schemas.microsoft.com/office/drawing/2014/main" id="{0D6174AA-23FF-4AC3-A0B4-C87223601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89F0BA-BB79-40D5-910C-0D696FAAF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49E0E-EEEF-4915-A416-601326D2CCAB}" type="slidenum">
              <a:rPr lang="en-US" smtClean="0"/>
              <a:t>‹#›</a:t>
            </a:fld>
            <a:endParaRPr lang="en-US"/>
          </a:p>
        </p:txBody>
      </p:sp>
    </p:spTree>
    <p:extLst>
      <p:ext uri="{BB962C8B-B14F-4D97-AF65-F5344CB8AC3E}">
        <p14:creationId xmlns:p14="http://schemas.microsoft.com/office/powerpoint/2010/main" val="1591620684"/>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8D9A5-7F19-4CB9-A72B-7FA85D51AA0D}" type="datetimeFigureOut">
              <a:rPr lang="en-US" smtClean="0"/>
              <a:t>11/17/2020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49E0E-EEEF-4915-A416-601326D2CCAB}" type="slidenum">
              <a:rPr lang="en-US" smtClean="0"/>
              <a:t>‹#›</a:t>
            </a:fld>
            <a:endParaRPr lang="en-US"/>
          </a:p>
        </p:txBody>
      </p:sp>
    </p:spTree>
    <p:extLst>
      <p:ext uri="{BB962C8B-B14F-4D97-AF65-F5344CB8AC3E}">
        <p14:creationId xmlns:p14="http://schemas.microsoft.com/office/powerpoint/2010/main" val="952416984"/>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84B6C-8D73-47E4-B476-A5781E2A81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314CB2-63F1-4710-8ACC-19847A447E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87EA7-A1BE-4EA4-8847-4B3F7D25AC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8D9A5-7F19-4CB9-A72B-7FA85D51AA0D}" type="datetimeFigureOut">
              <a:rPr lang="en-US" smtClean="0"/>
              <a:t>11/17/2020</a:t>
            </a:fld>
            <a:endParaRPr lang="en-US"/>
          </a:p>
        </p:txBody>
      </p:sp>
      <p:sp>
        <p:nvSpPr>
          <p:cNvPr id="5" name="Footer Placeholder 4">
            <a:extLst>
              <a:ext uri="{FF2B5EF4-FFF2-40B4-BE49-F238E27FC236}">
                <a16:creationId xmlns:a16="http://schemas.microsoft.com/office/drawing/2014/main" id="{0D6174AA-23FF-4AC3-A0B4-C87223601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89F0BA-BB79-40D5-910C-0D696FAAF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49E0E-EEEF-4915-A416-601326D2CCAB}" type="slidenum">
              <a:rPr lang="en-US" smtClean="0"/>
              <a:t>‹#›</a:t>
            </a:fld>
            <a:endParaRPr lang="en-US"/>
          </a:p>
        </p:txBody>
      </p:sp>
    </p:spTree>
    <p:extLst>
      <p:ext uri="{BB962C8B-B14F-4D97-AF65-F5344CB8AC3E}">
        <p14:creationId xmlns:p14="http://schemas.microsoft.com/office/powerpoint/2010/main" val="2810269742"/>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0CAEE1-87A3-481F-A77F-5EF0F2EC863F}" type="datetime1">
              <a:rPr lang="en-US" smtClean="0"/>
              <a:t>11/17/2020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49E0E-EEEF-4915-A416-601326D2CCAB}" type="slidenum">
              <a:rPr lang="en-US" smtClean="0"/>
              <a:t>‹#›</a:t>
            </a:fld>
            <a:endParaRPr lang="en-US"/>
          </a:p>
        </p:txBody>
      </p:sp>
    </p:spTree>
    <p:extLst>
      <p:ext uri="{BB962C8B-B14F-4D97-AF65-F5344CB8AC3E}">
        <p14:creationId xmlns:p14="http://schemas.microsoft.com/office/powerpoint/2010/main" val="3916186956"/>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8F9EB-15D0-4BAA-9E27-28CE47E623B5}" type="datetime1">
              <a:rPr lang="en-US" smtClean="0"/>
              <a:t>11/17/2020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C38C66-0162-432B-99FB-AA98F63CCDB4}" type="slidenum">
              <a:rPr lang="en-US" smtClean="0"/>
              <a:t>‹#›</a:t>
            </a:fld>
            <a:endParaRPr lang="en-US"/>
          </a:p>
        </p:txBody>
      </p:sp>
    </p:spTree>
    <p:extLst>
      <p:ext uri="{BB962C8B-B14F-4D97-AF65-F5344CB8AC3E}">
        <p14:creationId xmlns:p14="http://schemas.microsoft.com/office/powerpoint/2010/main" val="4240592881"/>
      </p:ext>
    </p:extLst>
  </p:cSld>
  <p:clrMap bg1="lt1" tx1="dk1" bg2="lt2" tx2="dk2" accent1="accent1" accent2="accent2" accent3="accent3" accent4="accent4" accent5="accent5" accent6="accent6" hlink="hlink" folHlink="folHlink"/>
  <p:sldLayoutIdLst>
    <p:sldLayoutId id="214748395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84B6C-8D73-47E4-B476-A5781E2A81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314CB2-63F1-4710-8ACC-19847A447E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87EA7-A1BE-4EA4-8847-4B3F7D25AC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0B13DA-9B7A-48CD-AE6E-CC5D2694CD94}" type="datetime1">
              <a:rPr lang="en-US" smtClean="0"/>
              <a:t>11/17/2020</a:t>
            </a:fld>
            <a:endParaRPr lang="en-US"/>
          </a:p>
        </p:txBody>
      </p:sp>
      <p:sp>
        <p:nvSpPr>
          <p:cNvPr id="5" name="Footer Placeholder 4">
            <a:extLst>
              <a:ext uri="{FF2B5EF4-FFF2-40B4-BE49-F238E27FC236}">
                <a16:creationId xmlns:a16="http://schemas.microsoft.com/office/drawing/2014/main" id="{0D6174AA-23FF-4AC3-A0B4-C87223601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89F0BA-BB79-40D5-910C-0D696FAAF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49E0E-EEEF-4915-A416-601326D2CCAB}" type="slidenum">
              <a:rPr lang="en-US" smtClean="0"/>
              <a:t>‹#›</a:t>
            </a:fld>
            <a:endParaRPr lang="en-US"/>
          </a:p>
        </p:txBody>
      </p:sp>
    </p:spTree>
    <p:extLst>
      <p:ext uri="{BB962C8B-B14F-4D97-AF65-F5344CB8AC3E}">
        <p14:creationId xmlns:p14="http://schemas.microsoft.com/office/powerpoint/2010/main" val="4168415362"/>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ttendee.gotowebinar.com/recording/6994673372009747201" TargetMode="External"/><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hyperlink" Target="http://www.suicideispreventable.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6.xml"/><Relationship Id="rId4" Type="http://schemas.openxmlformats.org/officeDocument/2006/relationships/hyperlink" Target="http://www.suicideispreventable.or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11.xml"/><Relationship Id="rId1" Type="http://schemas.openxmlformats.org/officeDocument/2006/relationships/slideLayout" Target="../slideLayouts/slideLayout5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56.xml"/><Relationship Id="rId4" Type="http://schemas.openxmlformats.org/officeDocument/2006/relationships/hyperlink" Target="http://www.suicideispreventable.or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lgbtmap.org/file/talking-about-suicide-and-lgbt-populations-2nd-edition.pdf" TargetMode="External"/><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15.xml"/><Relationship Id="rId1" Type="http://schemas.openxmlformats.org/officeDocument/2006/relationships/slideLayout" Target="../slideLayouts/slideLayout5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2.xml"/><Relationship Id="rId4" Type="http://schemas.openxmlformats.org/officeDocument/2006/relationships/image" Target="file://localhost/Users/administrator/Desktop/talk%20blue-02.p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file://localhost/Users/administrator/Desktop/talk%20bubble-r172g220b212.p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19.xml"/><Relationship Id="rId1" Type="http://schemas.openxmlformats.org/officeDocument/2006/relationships/slideLayout" Target="../slideLayouts/slideLayout56.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hyperlink" Target="http://www.suicideispreventable.org/" TargetMode="External"/><Relationship Id="rId3" Type="http://schemas.openxmlformats.org/officeDocument/2006/relationships/hyperlink" Target="https://emmresourcecenter.org/" TargetMode="External"/><Relationship Id="rId7" Type="http://schemas.openxmlformats.org/officeDocument/2006/relationships/hyperlink" Target="https://emmresourcecenter.org/resources/suicide-prevention-social-media-posts-and-animations" TargetMode="Externa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hyperlink" Target="http://www.directingchangeca.org/films" TargetMode="External"/><Relationship Id="rId5" Type="http://schemas.openxmlformats.org/officeDocument/2006/relationships/hyperlink" Target="http://www.eachmindmatters.org/" TargetMode="External"/><Relationship Id="rId4" Type="http://schemas.openxmlformats.org/officeDocument/2006/relationships/hyperlink" Target="mailto:info@suicideispreventable.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8.xml"/><Relationship Id="rId4" Type="http://schemas.openxmlformats.org/officeDocument/2006/relationships/hyperlink" Target="http://www.suicideispreventable.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hyperlink" Target="http://www.suicideispreventable.or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25.xml"/><Relationship Id="rId1" Type="http://schemas.openxmlformats.org/officeDocument/2006/relationships/slideLayout" Target="../slideLayouts/slideLayout46.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hyperlink" Target="http://www.suicideispreventable.or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27.xml"/><Relationship Id="rId1" Type="http://schemas.openxmlformats.org/officeDocument/2006/relationships/slideLayout" Target="../slideLayouts/slideLayout57.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hyperlink" Target="http://www.suicideispreventable.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hyperlink" Target="http://www.suicideispreventable.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file://localhost/Users/administrator/Desktop/CA%20logo%20lockups%20w%20KTS%20white-02.png" TargetMode="External"/><Relationship Id="rId5" Type="http://schemas.openxmlformats.org/officeDocument/2006/relationships/image" Target="../media/image7.png"/><Relationship Id="rId4" Type="http://schemas.openxmlformats.org/officeDocument/2006/relationships/image" Target="file://localhost/Users/administrator/Desktop/talk%20bubble-r172g220b212.pn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6.xml"/><Relationship Id="rId4" Type="http://schemas.openxmlformats.org/officeDocument/2006/relationships/hyperlink" Target="http://www.suicideispreventable.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http://www.suicideispreventable.org/"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33.xml"/><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32.emf"/></Relationships>
</file>

<file path=ppt/slides/_rels/slide35.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35.xml"/><Relationship Id="rId1" Type="http://schemas.openxmlformats.org/officeDocument/2006/relationships/slideLayout" Target="../slideLayouts/slideLayout29.xml"/><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www.suicideispreventable.org/" TargetMode="External"/><Relationship Id="rId2" Type="http://schemas.openxmlformats.org/officeDocument/2006/relationships/notesSlide" Target="../notesSlides/notesSlide38.xml"/><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file://localhost/Users/administrator/Desktop/talk%20bubble-r172g220b212.p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hyperlink" Target="http://www.suicideispreventable.org/" TargetMode="Externa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hyperlink" Target="http://www.suicideispreventable.org/" TargetMode="External"/><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9.xml"/><Relationship Id="rId5" Type="http://schemas.openxmlformats.org/officeDocument/2006/relationships/hyperlink" Target="http://www.suicideispreventable.org/" TargetMode="External"/><Relationship Id="rId4" Type="http://schemas.openxmlformats.org/officeDocument/2006/relationships/image" Target="../media/image9.sv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www.suicideispreventable.org/" TargetMode="External"/><Relationship Id="rId5" Type="http://schemas.openxmlformats.org/officeDocument/2006/relationships/image" Target="../media/image41.png"/><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46.xml"/><Relationship Id="rId6" Type="http://schemas.openxmlformats.org/officeDocument/2006/relationships/hyperlink" Target="http://www.suicideispreventable.org/" TargetMode="External"/><Relationship Id="rId5" Type="http://schemas.openxmlformats.org/officeDocument/2006/relationships/image" Target="../media/image43.png"/><Relationship Id="rId4" Type="http://schemas.openxmlformats.org/officeDocument/2006/relationships/image" Target="file://localhost/Users/administrator/Desktop/KTS%20Outcomes%20ppt/KTS%20Outcomes%201%201-01.png"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8" Type="http://schemas.openxmlformats.org/officeDocument/2006/relationships/image" Target="../media/image47.emf"/><Relationship Id="rId13" Type="http://schemas.openxmlformats.org/officeDocument/2006/relationships/image" Target="../media/image54.jpeg"/><Relationship Id="rId3" Type="http://schemas.openxmlformats.org/officeDocument/2006/relationships/notesSlide" Target="../notesSlides/notesSlide44.xml"/><Relationship Id="rId7" Type="http://schemas.openxmlformats.org/officeDocument/2006/relationships/oleObject" Target="../embeddings/oleObject1.bin"/><Relationship Id="rId12" Type="http://schemas.openxmlformats.org/officeDocument/2006/relationships/image" Target="../media/image53.jp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1.jpeg"/><Relationship Id="rId11" Type="http://schemas.openxmlformats.org/officeDocument/2006/relationships/image" Target="../media/image52.jpeg"/><Relationship Id="rId5" Type="http://schemas.openxmlformats.org/officeDocument/2006/relationships/image" Target="../media/image50.jpeg"/><Relationship Id="rId10" Type="http://schemas.openxmlformats.org/officeDocument/2006/relationships/image" Target="../media/image48.emf"/><Relationship Id="rId4" Type="http://schemas.openxmlformats.org/officeDocument/2006/relationships/image" Target="../media/image49.jpeg"/><Relationship Id="rId9" Type="http://schemas.openxmlformats.org/officeDocument/2006/relationships/oleObject" Target="../embeddings/oleObject2.bin"/></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www.suicideispreventable.or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72.xml"/><Relationship Id="rId4" Type="http://schemas.openxmlformats.org/officeDocument/2006/relationships/hyperlink" Target="https://www.sprc.org/resources-programs/creating-linguistically-culturally-competent-suicide-prevention-materials"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72.xml"/><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notesSlide" Target="../notesSlides/notesSlide47.xml"/><Relationship Id="rId9"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file://localhost/Users/administrator/Desktop/talk%20blue-02.pn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hyperlink" Target="http://www.suicideispreventable.or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46.xml"/><Relationship Id="rId4" Type="http://schemas.openxmlformats.org/officeDocument/2006/relationships/hyperlink" Target="http://www.suicideispreventable.or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6.xml"/><Relationship Id="rId4" Type="http://schemas.openxmlformats.org/officeDocument/2006/relationships/hyperlink" Target="http://www.suicideispreventable.or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3B607-D82E-4E9D-97CD-1C767E1FDF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E1C23-5CDA-45BD-8FA1-EDEE20107F48}"/>
              </a:ext>
            </a:extLst>
          </p:cNvPr>
          <p:cNvSpPr txBox="1"/>
          <p:nvPr/>
        </p:nvSpPr>
        <p:spPr>
          <a:xfrm flipH="1">
            <a:off x="1" y="221284"/>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CB2228B-4713-4174-9E23-753119DD7B65}"/>
              </a:ext>
            </a:extLst>
          </p:cNvPr>
          <p:cNvSpPr txBox="1">
            <a:spLocks/>
          </p:cNvSpPr>
          <p:nvPr/>
        </p:nvSpPr>
        <p:spPr>
          <a:xfrm>
            <a:off x="72681" y="331359"/>
            <a:ext cx="11981434"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Tips for Presenters</a:t>
            </a:r>
          </a:p>
        </p:txBody>
      </p:sp>
      <p:sp>
        <p:nvSpPr>
          <p:cNvPr id="7" name="TextBox 6">
            <a:extLst>
              <a:ext uri="{FF2B5EF4-FFF2-40B4-BE49-F238E27FC236}">
                <a16:creationId xmlns:a16="http://schemas.microsoft.com/office/drawing/2014/main" id="{03A58B9B-2284-465A-A99B-413D7323A6E3}"/>
              </a:ext>
            </a:extLst>
          </p:cNvPr>
          <p:cNvSpPr txBox="1"/>
          <p:nvPr/>
        </p:nvSpPr>
        <p:spPr>
          <a:xfrm>
            <a:off x="236481" y="1254689"/>
            <a:ext cx="11366939" cy="3200876"/>
          </a:xfrm>
          <a:prstGeom prst="rect">
            <a:avLst/>
          </a:prstGeom>
          <a:noFill/>
        </p:spPr>
        <p:txBody>
          <a:bodyPr wrap="square" rtlCol="0">
            <a:spAutoFit/>
          </a:bodyPr>
          <a:lstStyle/>
          <a:p>
            <a:r>
              <a:rPr lang="en-US" sz="2000" b="1" dirty="0"/>
              <a:t>Slides 1 and 2 are intended to help prepare you as the presenter </a:t>
            </a:r>
          </a:p>
          <a:p>
            <a:r>
              <a:rPr lang="en-US" sz="2000" b="1" i="1" dirty="0"/>
              <a:t>(please remove this slide before sharing/presenting).  </a:t>
            </a:r>
          </a:p>
          <a:p>
            <a:endParaRPr lang="en-US" dirty="0"/>
          </a:p>
          <a:p>
            <a:r>
              <a:rPr lang="en-US" u="sng" dirty="0"/>
              <a:t>Here are a few things to consider before presenting:</a:t>
            </a:r>
          </a:p>
          <a:p>
            <a:pPr marL="285750" indent="-285750">
              <a:buFont typeface="Arial" panose="020B0604020202020204" pitchFamily="34" charset="0"/>
              <a:buChar char="•"/>
            </a:pPr>
            <a:r>
              <a:rPr lang="en-US" dirty="0"/>
              <a:t>This presentation is intended to be an introduction to suicide prevention. It is not intended to train individuals in counseling, or any therapeutic modalities. Instead, it is intended to help raise awareness about the basic principles in suicide prevention. </a:t>
            </a:r>
          </a:p>
          <a:p>
            <a:pPr marL="285750" indent="-285750">
              <a:buFont typeface="Arial" panose="020B0604020202020204" pitchFamily="34" charset="0"/>
              <a:buChar char="•"/>
            </a:pPr>
            <a:r>
              <a:rPr lang="en-US" dirty="0"/>
              <a:t>Talking points have been added to each slide to provide you some guidance in your presentation. You are encouraged to “make the language your own” in-line with safe and effective messaging principles. </a:t>
            </a:r>
          </a:p>
          <a:p>
            <a:pPr marL="742950" lvl="1" indent="-285750">
              <a:buFont typeface="Arial" panose="020B0604020202020204" pitchFamily="34" charset="0"/>
              <a:buChar char="•"/>
            </a:pPr>
            <a:r>
              <a:rPr lang="en-US" dirty="0"/>
              <a:t>We encourage presenters to review the recorded webinar “Principles for Effective Messaging for Suicide Prevention” prior to presenting: </a:t>
            </a:r>
            <a:r>
              <a:rPr lang="en-US" dirty="0">
                <a:hlinkClick r:id="rId3"/>
              </a:rPr>
              <a:t>https://attendee.gotowebinar.com/recording/6994673372009747201</a:t>
            </a:r>
            <a:r>
              <a:rPr lang="en-US" dirty="0"/>
              <a:t>  </a:t>
            </a:r>
          </a:p>
        </p:txBody>
      </p:sp>
      <p:sp>
        <p:nvSpPr>
          <p:cNvPr id="4" name="Rectangle 3">
            <a:extLst>
              <a:ext uri="{FF2B5EF4-FFF2-40B4-BE49-F238E27FC236}">
                <a16:creationId xmlns:a16="http://schemas.microsoft.com/office/drawing/2014/main" id="{F423BA6D-23C7-45F1-8BDB-FEB7F67914FE}"/>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1221157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207292" y="394323"/>
            <a:ext cx="12207268" cy="656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Warning Signs &amp; Risk Factors</a:t>
            </a:r>
          </a:p>
        </p:txBody>
      </p:sp>
      <p:pic>
        <p:nvPicPr>
          <p:cNvPr id="5" name="Picture 2" descr="A close up of a logo&#10;&#10;Description automatically generated">
            <a:extLst>
              <a:ext uri="{FF2B5EF4-FFF2-40B4-BE49-F238E27FC236}">
                <a16:creationId xmlns:a16="http://schemas.microsoft.com/office/drawing/2014/main" id="{1CD77731-C126-4D1B-ACFB-B540F08351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2" b="8157"/>
          <a:stretch/>
        </p:blipFill>
        <p:spPr bwMode="auto">
          <a:xfrm>
            <a:off x="7404105" y="1563469"/>
            <a:ext cx="4254245" cy="4210325"/>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Content Placeholder 1">
            <a:extLst>
              <a:ext uri="{FF2B5EF4-FFF2-40B4-BE49-F238E27FC236}">
                <a16:creationId xmlns:a16="http://schemas.microsoft.com/office/drawing/2014/main" id="{7253E1D5-6341-46F9-9C7A-FBC74B93037A}"/>
              </a:ext>
            </a:extLst>
          </p:cNvPr>
          <p:cNvSpPr txBox="1">
            <a:spLocks/>
          </p:cNvSpPr>
          <p:nvPr/>
        </p:nvSpPr>
        <p:spPr bwMode="auto">
          <a:xfrm>
            <a:off x="337707" y="1209263"/>
            <a:ext cx="6463498" cy="421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auto" latinLnBrk="0" hangingPunct="0">
              <a:lnSpc>
                <a:spcPct val="100000"/>
              </a:lnSpc>
              <a:spcBef>
                <a:spcPts val="800"/>
              </a:spcBef>
              <a:spcAft>
                <a:spcPts val="600"/>
              </a:spcAft>
              <a:buClr>
                <a:srgbClr val="646E7B"/>
              </a:buClr>
              <a:buSzPct val="71000"/>
              <a:buFont typeface="Arial" pitchFamily="34" charset="0"/>
              <a:buNone/>
              <a:tabLst/>
              <a:defRPr/>
            </a:pPr>
            <a:r>
              <a:rPr kumimoji="0" lang="en-US" sz="3200" b="1" i="0" u="none" strike="noStrike" kern="1200" cap="none" spc="0" normalizeH="0" baseline="0" noProof="0" dirty="0">
                <a:ln>
                  <a:noFill/>
                </a:ln>
                <a:solidFill>
                  <a:srgbClr val="00565D"/>
                </a:solidFill>
                <a:effectLst/>
                <a:uLnTx/>
                <a:uFillTx/>
                <a:latin typeface="Calibri"/>
                <a:ea typeface="Geneva" charset="0"/>
                <a:cs typeface="Arial"/>
              </a:rPr>
              <a:t>Warning signs:</a:t>
            </a:r>
            <a:r>
              <a:rPr lang="en-US" dirty="0">
                <a:solidFill>
                  <a:srgbClr val="00565D"/>
                </a:solidFill>
                <a:latin typeface="Calibri"/>
              </a:rPr>
              <a:t> </a:t>
            </a:r>
            <a:r>
              <a:rPr kumimoji="0" lang="en-US" sz="3200" b="0" i="0" u="none" strike="noStrike" kern="1200" cap="none" spc="0" normalizeH="0" baseline="0" noProof="0" dirty="0">
                <a:ln>
                  <a:noFill/>
                </a:ln>
                <a:solidFill>
                  <a:srgbClr val="00565D"/>
                </a:solidFill>
                <a:effectLst/>
                <a:uLnTx/>
                <a:uFillTx/>
                <a:latin typeface="Calibri"/>
                <a:ea typeface="Geneva" charset="0"/>
                <a:cs typeface="Arial"/>
              </a:rPr>
              <a:t>Specific behavioral or emotional clues that may indicate suicidal intent.</a:t>
            </a:r>
          </a:p>
          <a:p>
            <a:pPr marL="0" marR="0" lvl="0" indent="0" algn="ctr" defTabSz="457200" rtl="0" eaLnBrk="0" fontAlgn="auto" latinLnBrk="0" hangingPunct="0">
              <a:lnSpc>
                <a:spcPct val="100000"/>
              </a:lnSpc>
              <a:spcBef>
                <a:spcPts val="800"/>
              </a:spcBef>
              <a:spcAft>
                <a:spcPts val="600"/>
              </a:spcAft>
              <a:buClr>
                <a:srgbClr val="646E7B"/>
              </a:buClr>
              <a:buSzPct val="71000"/>
              <a:buFont typeface="Arial" pitchFamily="34" charset="0"/>
              <a:buNone/>
              <a:tabLst/>
              <a:defRPr/>
            </a:pPr>
            <a:endParaRPr kumimoji="0" lang="en-US" sz="1600" b="1" i="0" u="none" strike="noStrike" kern="1200" cap="none" spc="0" normalizeH="0" baseline="0" noProof="0" dirty="0">
              <a:ln>
                <a:noFill/>
              </a:ln>
              <a:solidFill>
                <a:srgbClr val="00565D"/>
              </a:solidFill>
              <a:effectLst/>
              <a:uLnTx/>
              <a:uFillTx/>
              <a:latin typeface="Calibri"/>
              <a:ea typeface="Geneva" charset="0"/>
              <a:cs typeface="Arial"/>
            </a:endParaRPr>
          </a:p>
          <a:p>
            <a:pPr marL="0" marR="0" lvl="0" indent="0" algn="l" defTabSz="457200" rtl="0" eaLnBrk="0" fontAlgn="auto" latinLnBrk="0" hangingPunct="0">
              <a:lnSpc>
                <a:spcPct val="100000"/>
              </a:lnSpc>
              <a:spcBef>
                <a:spcPts val="800"/>
              </a:spcBef>
              <a:spcAft>
                <a:spcPts val="600"/>
              </a:spcAft>
              <a:buClr>
                <a:srgbClr val="646E7B"/>
              </a:buClr>
              <a:buSzPct val="71000"/>
              <a:buFont typeface="Arial" pitchFamily="34" charset="0"/>
              <a:buNone/>
              <a:tabLst/>
              <a:defRPr/>
            </a:pPr>
            <a:r>
              <a:rPr kumimoji="0" lang="en-US" sz="3200" b="1" i="0" u="none" strike="noStrike" kern="1200" cap="none" spc="0" normalizeH="0" baseline="0" noProof="0" dirty="0">
                <a:ln>
                  <a:noFill/>
                </a:ln>
                <a:solidFill>
                  <a:srgbClr val="00565D"/>
                </a:solidFill>
                <a:effectLst/>
                <a:uLnTx/>
                <a:uFillTx/>
                <a:latin typeface="Calibri"/>
                <a:ea typeface="Geneva" charset="0"/>
                <a:cs typeface="Arial"/>
              </a:rPr>
              <a:t>Risk factors:</a:t>
            </a:r>
            <a:r>
              <a:rPr lang="en-US" dirty="0">
                <a:solidFill>
                  <a:srgbClr val="00565D"/>
                </a:solidFill>
                <a:latin typeface="Calibri"/>
              </a:rPr>
              <a:t> </a:t>
            </a:r>
            <a:r>
              <a:rPr kumimoji="0" lang="en-US" sz="3200" b="0" i="0" u="none" strike="noStrike" kern="1200" cap="none" spc="0" normalizeH="0" baseline="0" noProof="0" dirty="0">
                <a:ln>
                  <a:noFill/>
                </a:ln>
                <a:solidFill>
                  <a:srgbClr val="00565D"/>
                </a:solidFill>
                <a:effectLst/>
                <a:uLnTx/>
                <a:uFillTx/>
                <a:latin typeface="Calibri"/>
                <a:ea typeface="Geneva" charset="0"/>
                <a:cs typeface="Arial"/>
              </a:rPr>
              <a:t>Conditions or circumstances that may elevate a person’s risk for suicide.</a:t>
            </a:r>
          </a:p>
          <a:p>
            <a:pPr marL="0" marR="0" lvl="0" indent="0" algn="l" defTabSz="457200" rtl="0" eaLnBrk="0" fontAlgn="auto" latinLnBrk="0" hangingPunct="0">
              <a:lnSpc>
                <a:spcPct val="100000"/>
              </a:lnSpc>
              <a:spcBef>
                <a:spcPts val="800"/>
              </a:spcBef>
              <a:spcAft>
                <a:spcPts val="600"/>
              </a:spcAft>
              <a:buClr>
                <a:srgbClr val="646E7B"/>
              </a:buClr>
              <a:buSzPct val="71000"/>
              <a:buFont typeface="Arial" pitchFamily="34" charset="0"/>
              <a:buNone/>
              <a:tabLst/>
              <a:defRPr/>
            </a:pPr>
            <a:endParaRPr lang="en-US" dirty="0">
              <a:solidFill>
                <a:srgbClr val="00565D"/>
              </a:solidFill>
              <a:latin typeface="Calibri"/>
            </a:endParaRPr>
          </a:p>
          <a:p>
            <a:pPr marL="73025" marR="0" lvl="0" indent="-228600" algn="ctr" defTabSz="457200" rtl="0" eaLnBrk="0" fontAlgn="base" latinLnBrk="0" hangingPunct="0">
              <a:lnSpc>
                <a:spcPct val="100000"/>
              </a:lnSpc>
              <a:spcBef>
                <a:spcPts val="600"/>
              </a:spcBef>
              <a:spcAft>
                <a:spcPct val="0"/>
              </a:spcAft>
              <a:buClr>
                <a:srgbClr val="646E7B"/>
              </a:buClr>
              <a:buSzPct val="71000"/>
              <a:buFont typeface="Arial" pitchFamily="34" charset="0"/>
              <a:buChar char="•"/>
              <a:tabLst/>
              <a:defRPr/>
            </a:pPr>
            <a:endParaRPr kumimoji="0" lang="en-US" sz="3200" b="0" i="0" u="none" strike="noStrike" kern="1200" cap="none" spc="0" normalizeH="0" baseline="0" noProof="0" dirty="0">
              <a:ln>
                <a:noFill/>
              </a:ln>
              <a:solidFill>
                <a:srgbClr val="00565D"/>
              </a:solidFill>
              <a:effectLst/>
              <a:uLnTx/>
              <a:uFillTx/>
              <a:latin typeface="Arial"/>
              <a:ea typeface="Geneva" charset="0"/>
              <a:cs typeface="Arial"/>
            </a:endParaRPr>
          </a:p>
        </p:txBody>
      </p:sp>
      <p:sp>
        <p:nvSpPr>
          <p:cNvPr id="7" name="Rectangle 6">
            <a:extLst>
              <a:ext uri="{FF2B5EF4-FFF2-40B4-BE49-F238E27FC236}">
                <a16:creationId xmlns:a16="http://schemas.microsoft.com/office/drawing/2014/main" id="{200EE4C4-CA3D-4999-951C-A3F6CEC0F9C6}"/>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4071016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207292" y="394323"/>
            <a:ext cx="12207268" cy="656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Risk Factors for Suicide</a:t>
            </a:r>
          </a:p>
        </p:txBody>
      </p:sp>
      <p:sp>
        <p:nvSpPr>
          <p:cNvPr id="7" name="Rectangle 6">
            <a:extLst>
              <a:ext uri="{FF2B5EF4-FFF2-40B4-BE49-F238E27FC236}">
                <a16:creationId xmlns:a16="http://schemas.microsoft.com/office/drawing/2014/main" id="{200EE4C4-CA3D-4999-951C-A3F6CEC0F9C6}"/>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pic>
        <p:nvPicPr>
          <p:cNvPr id="8" name="Content Placeholder 2" descr="A screenshot of a cell phone&#10;&#10;Description automatically generated">
            <a:extLst>
              <a:ext uri="{FF2B5EF4-FFF2-40B4-BE49-F238E27FC236}">
                <a16:creationId xmlns:a16="http://schemas.microsoft.com/office/drawing/2014/main" id="{A3255181-A2E2-4651-A5F0-66A92D4F5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634" y="1209263"/>
            <a:ext cx="12260463" cy="4750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119EF56-7AA5-4143-9DCE-4F5D5C21F2D1}"/>
              </a:ext>
            </a:extLst>
          </p:cNvPr>
          <p:cNvSpPr txBox="1"/>
          <p:nvPr/>
        </p:nvSpPr>
        <p:spPr>
          <a:xfrm>
            <a:off x="6724022" y="6118992"/>
            <a:ext cx="5407572" cy="315232"/>
          </a:xfrm>
          <a:prstGeom prst="rect">
            <a:avLst/>
          </a:prstGeom>
          <a:noFill/>
        </p:spPr>
        <p:txBody>
          <a:bodyPr wrap="square">
            <a:spAutoFit/>
          </a:bodyPr>
          <a:lstStyle/>
          <a:p>
            <a:r>
              <a:rPr lang="en-US" sz="1400" dirty="0"/>
              <a:t>https://www.cdc.gov/violenceprevention/datasources/nvdrs/index.html</a:t>
            </a:r>
          </a:p>
        </p:txBody>
      </p:sp>
    </p:spTree>
    <p:extLst>
      <p:ext uri="{BB962C8B-B14F-4D97-AF65-F5344CB8AC3E}">
        <p14:creationId xmlns:p14="http://schemas.microsoft.com/office/powerpoint/2010/main" val="578213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207292" y="394323"/>
            <a:ext cx="12207268" cy="656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What Groups are Most Impacted by Suicide?</a:t>
            </a:r>
          </a:p>
        </p:txBody>
      </p:sp>
      <p:sp>
        <p:nvSpPr>
          <p:cNvPr id="5" name="TextBox 4">
            <a:extLst>
              <a:ext uri="{FF2B5EF4-FFF2-40B4-BE49-F238E27FC236}">
                <a16:creationId xmlns:a16="http://schemas.microsoft.com/office/drawing/2014/main" id="{9D6F009D-5A64-435F-B570-B60071ABC6E7}"/>
              </a:ext>
            </a:extLst>
          </p:cNvPr>
          <p:cNvSpPr txBox="1"/>
          <p:nvPr/>
        </p:nvSpPr>
        <p:spPr>
          <a:xfrm>
            <a:off x="752842" y="1513596"/>
            <a:ext cx="10287000" cy="44935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Statistically, the following population groups are disproportionately affected by suicide risk:</a:t>
            </a:r>
          </a:p>
          <a:p>
            <a:pPr marL="457189" marR="0" lvl="0" indent="-457189" algn="l" defTabSz="914400" rtl="0" eaLnBrk="1" fontAlgn="auto" latinLnBrk="0" hangingPunct="1">
              <a:lnSpc>
                <a:spcPct val="100000"/>
              </a:lnSpc>
              <a:spcBef>
                <a:spcPts val="0"/>
              </a:spcBef>
              <a:spcAft>
                <a:spcPts val="60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Males</a:t>
            </a:r>
          </a:p>
          <a:p>
            <a:pPr marL="457189" marR="0" lvl="0" indent="-457189" algn="l" defTabSz="914400" rtl="0" eaLnBrk="1" fontAlgn="auto" latinLnBrk="0" hangingPunct="1">
              <a:lnSpc>
                <a:spcPct val="100000"/>
              </a:lnSpc>
              <a:spcBef>
                <a:spcPts val="0"/>
              </a:spcBef>
              <a:spcAft>
                <a:spcPts val="60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American Indian/Alaska Natives and Whites </a:t>
            </a:r>
          </a:p>
          <a:p>
            <a:pPr marL="457189" marR="0" lvl="0" indent="-457189" algn="l" defTabSz="914400" rtl="0" eaLnBrk="1" fontAlgn="auto" latinLnBrk="0" hangingPunct="1">
              <a:lnSpc>
                <a:spcPct val="100000"/>
              </a:lnSpc>
              <a:spcBef>
                <a:spcPts val="0"/>
              </a:spcBef>
              <a:spcAft>
                <a:spcPts val="60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Older adults</a:t>
            </a:r>
          </a:p>
          <a:p>
            <a:pPr marL="457189" marR="0" lvl="0" indent="-457189" algn="l" defTabSz="914400" rtl="0" eaLnBrk="1" fontAlgn="auto" latinLnBrk="0" hangingPunct="1">
              <a:lnSpc>
                <a:spcPct val="100000"/>
              </a:lnSpc>
              <a:spcBef>
                <a:spcPts val="0"/>
              </a:spcBef>
              <a:spcAft>
                <a:spcPts val="60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Veterans</a:t>
            </a:r>
          </a:p>
          <a:p>
            <a:pPr marL="457189" marR="0" lvl="0" indent="-457189" algn="l" defTabSz="914400" rtl="0" eaLnBrk="1" fontAlgn="auto" latinLnBrk="0" hangingPunct="1">
              <a:lnSpc>
                <a:spcPct val="100000"/>
              </a:lnSpc>
              <a:spcBef>
                <a:spcPts val="0"/>
              </a:spcBef>
              <a:spcAft>
                <a:spcPts val="60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Those living in rural areas</a:t>
            </a:r>
          </a:p>
          <a:p>
            <a:pPr marL="457189" marR="0" lvl="0" indent="-457189" algn="l" defTabSz="914400" rtl="0" eaLnBrk="1" fontAlgn="auto" latinLnBrk="0" hangingPunct="1">
              <a:lnSpc>
                <a:spcPct val="100000"/>
              </a:lnSpc>
              <a:spcBef>
                <a:spcPts val="0"/>
              </a:spcBef>
              <a:spcAft>
                <a:spcPts val="60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LGBTQ youths and adults</a:t>
            </a:r>
            <a:endParaRPr lang="en-US" dirty="0"/>
          </a:p>
        </p:txBody>
      </p:sp>
      <p:pic>
        <p:nvPicPr>
          <p:cNvPr id="7" name="Picture 6">
            <a:extLst>
              <a:ext uri="{FF2B5EF4-FFF2-40B4-BE49-F238E27FC236}">
                <a16:creationId xmlns:a16="http://schemas.microsoft.com/office/drawing/2014/main" id="{5E3FA5D0-6C93-4376-A9A7-6C5A5E849CE8}"/>
              </a:ext>
            </a:extLst>
          </p:cNvPr>
          <p:cNvPicPr>
            <a:picLocks noChangeAspect="1"/>
          </p:cNvPicPr>
          <p:nvPr/>
        </p:nvPicPr>
        <p:blipFill>
          <a:blip r:embed="rId3"/>
          <a:stretch>
            <a:fillRect/>
          </a:stretch>
        </p:blipFill>
        <p:spPr>
          <a:xfrm>
            <a:off x="9748789" y="2253981"/>
            <a:ext cx="2109672" cy="2729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a:extLst>
              <a:ext uri="{FF2B5EF4-FFF2-40B4-BE49-F238E27FC236}">
                <a16:creationId xmlns:a16="http://schemas.microsoft.com/office/drawing/2014/main" id="{E60F98D4-307E-4528-A92C-C17C74A9BBCE}"/>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4">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Tree>
    <p:extLst>
      <p:ext uri="{BB962C8B-B14F-4D97-AF65-F5344CB8AC3E}">
        <p14:creationId xmlns:p14="http://schemas.microsoft.com/office/powerpoint/2010/main" val="239790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6421EC-6D2C-40E5-B6F7-491F52E1C1E6}"/>
              </a:ext>
            </a:extLst>
          </p:cNvPr>
          <p:cNvSpPr/>
          <p:nvPr/>
        </p:nvSpPr>
        <p:spPr>
          <a:xfrm>
            <a:off x="3691467" y="886664"/>
            <a:ext cx="8500533" cy="4955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rPr>
              <a:t>“Suicidal behaviors in LGBT populations appear to be related to “minority stress”, which stems from the cultural and social prejudice attached to minority sexual orientation and gender identity. This stress includes individual </a:t>
            </a:r>
            <a:r>
              <a:rPr kumimoji="0" lang="en-US" sz="2800" b="0" i="1" u="none" strike="noStrike" kern="1200" cap="none" spc="0" normalizeH="0" baseline="0" noProof="0" dirty="0">
                <a:ln>
                  <a:noFill/>
                </a:ln>
                <a:solidFill>
                  <a:prstClr val="white"/>
                </a:solidFill>
                <a:effectLst/>
                <a:uLnTx/>
                <a:uFillTx/>
                <a:latin typeface="Calibri Light" panose="020F0302020204030204"/>
                <a:ea typeface="+mn-ea"/>
                <a:cs typeface="+mn-cs"/>
              </a:rPr>
              <a:t>experiences of prejudice or discrimination, such as family rejection, harassment, bullying, violence, and victimization</a:t>
            </a:r>
            <a:r>
              <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2800" b="0" i="0" u="sng" strike="noStrike" kern="1200" cap="none" spc="0" normalizeH="0" baseline="0" noProof="0" dirty="0">
                <a:ln>
                  <a:noFill/>
                </a:ln>
                <a:solidFill>
                  <a:prstClr val="white"/>
                </a:solidFill>
                <a:effectLst/>
                <a:uLnTx/>
                <a:uFillTx/>
                <a:latin typeface="Calibri Light" panose="020F0302020204030204"/>
                <a:ea typeface="+mn-ea"/>
                <a:cs typeface="+mn-cs"/>
              </a:rPr>
              <a:t>These negative outcomes, rather than minority sexual orientation or gender identity per se, appear to be the key risk factors for LGBT suicidal ideation and behavior</a:t>
            </a:r>
            <a:r>
              <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https://www.lgbtmap.org/file/talking-about-suicide-and-lgbt-populations-2nd-edition.pdf</a:t>
            </a: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rPr>
              <a:t> </a:t>
            </a:r>
            <a:endParaRPr kumimoji="0" lang="en-US" sz="2000" b="1" i="1"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D5D6340F-8E03-46FC-8627-247B4981971A}"/>
              </a:ext>
            </a:extLst>
          </p:cNvPr>
          <p:cNvPicPr>
            <a:picLocks noChangeAspect="1"/>
          </p:cNvPicPr>
          <p:nvPr/>
        </p:nvPicPr>
        <p:blipFill>
          <a:blip r:embed="rId4"/>
          <a:stretch>
            <a:fillRect/>
          </a:stretch>
        </p:blipFill>
        <p:spPr>
          <a:xfrm>
            <a:off x="527369" y="1016133"/>
            <a:ext cx="3164098" cy="3950550"/>
          </a:xfrm>
          <a:prstGeom prst="rect">
            <a:avLst/>
          </a:prstGeom>
        </p:spPr>
      </p:pic>
    </p:spTree>
    <p:extLst>
      <p:ext uri="{BB962C8B-B14F-4D97-AF65-F5344CB8AC3E}">
        <p14:creationId xmlns:p14="http://schemas.microsoft.com/office/powerpoint/2010/main" val="2210078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207292" y="394323"/>
            <a:ext cx="12207268" cy="656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Protective Factors</a:t>
            </a:r>
          </a:p>
        </p:txBody>
      </p:sp>
      <p:sp>
        <p:nvSpPr>
          <p:cNvPr id="4" name="Rectangle 3">
            <a:extLst>
              <a:ext uri="{FF2B5EF4-FFF2-40B4-BE49-F238E27FC236}">
                <a16:creationId xmlns:a16="http://schemas.microsoft.com/office/drawing/2014/main" id="{893C32E6-9AA8-4D1A-ADC0-F7DE395F1AE4}"/>
              </a:ext>
            </a:extLst>
          </p:cNvPr>
          <p:cNvSpPr/>
          <p:nvPr/>
        </p:nvSpPr>
        <p:spPr>
          <a:xfrm>
            <a:off x="588417" y="1525553"/>
            <a:ext cx="10615850" cy="4278735"/>
          </a:xfrm>
          <a:prstGeom prst="rect">
            <a:avLst/>
          </a:prstGeom>
        </p:spPr>
        <p:txBody>
          <a:bodyPr wrap="square">
            <a:spAutoFit/>
          </a:bodyPr>
          <a:lstStyle/>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00565D"/>
                </a:solidFill>
                <a:effectLst/>
                <a:uLnTx/>
                <a:uFillTx/>
              </a:rPr>
              <a:t>Access</a:t>
            </a:r>
            <a:r>
              <a:rPr kumimoji="0" lang="en-US" sz="3200" b="0" i="0" u="none" strike="noStrike" kern="0" cap="none" spc="0" normalizeH="0" baseline="0" noProof="0" dirty="0">
                <a:ln>
                  <a:noFill/>
                </a:ln>
                <a:solidFill>
                  <a:srgbClr val="00565D"/>
                </a:solidFill>
                <a:effectLst/>
                <a:uLnTx/>
                <a:uFillTx/>
              </a:rPr>
              <a:t> to effective behavioral health care</a:t>
            </a:r>
          </a:p>
          <a:p>
            <a:pPr marL="285750" marR="0" lvl="0" indent="-285750" defTabSz="914400" eaLnBrk="1" fontAlgn="auto" latinLnBrk="0" hangingPunct="1">
              <a:spcAft>
                <a:spcPts val="60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00565D"/>
                </a:solidFill>
                <a:effectLst/>
                <a:uLnTx/>
                <a:uFillTx/>
              </a:rPr>
              <a:t>Connectedness</a:t>
            </a:r>
            <a:r>
              <a:rPr kumimoji="0" lang="en-US" sz="3200" b="0" i="0" u="none" strike="noStrike" kern="0" cap="none" spc="0" normalizeH="0" baseline="0" noProof="0" dirty="0">
                <a:ln>
                  <a:noFill/>
                </a:ln>
                <a:solidFill>
                  <a:srgbClr val="00565D"/>
                </a:solidFill>
                <a:effectLst/>
                <a:uLnTx/>
                <a:uFillTx/>
              </a:rPr>
              <a:t> to individuals, family, community, and social institutions</a:t>
            </a:r>
          </a:p>
          <a:p>
            <a:pPr marL="285750" marR="0" lvl="0" indent="-285750" defTabSz="914400" eaLnBrk="1" fontAlgn="auto" latinLnBrk="0" hangingPunct="1">
              <a:spcBef>
                <a:spcPts val="0"/>
              </a:spcBef>
              <a:spcAft>
                <a:spcPts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00565D"/>
                </a:solidFill>
                <a:effectLst/>
                <a:uLnTx/>
                <a:uFillTx/>
              </a:rPr>
              <a:t>Life skills</a:t>
            </a:r>
            <a:r>
              <a:rPr kumimoji="0" lang="en-US" sz="3200" b="0" i="0" u="none" strike="noStrike" kern="0" cap="none" spc="0" normalizeH="0" baseline="0" noProof="0" dirty="0">
                <a:ln>
                  <a:noFill/>
                </a:ln>
                <a:solidFill>
                  <a:srgbClr val="00565D"/>
                </a:solidFill>
                <a:effectLst/>
                <a:uLnTx/>
                <a:uFillTx/>
              </a:rPr>
              <a:t>, including problem solving skills and coping skills, ability to adapt to change</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u="none" strike="noStrike" kern="0" cap="none" spc="0" normalizeH="0" baseline="0" noProof="0" dirty="0">
                <a:ln>
                  <a:noFill/>
                </a:ln>
                <a:solidFill>
                  <a:srgbClr val="00565D"/>
                </a:solidFill>
                <a:effectLst/>
                <a:uLnTx/>
                <a:uFillTx/>
              </a:rPr>
              <a:t>Self-esteem</a:t>
            </a:r>
            <a:r>
              <a:rPr kumimoji="0" lang="en-US" sz="3200" b="0" i="0" u="none" strike="noStrike" kern="0" cap="none" spc="0" normalizeH="0" baseline="0" noProof="0" dirty="0">
                <a:ln>
                  <a:noFill/>
                </a:ln>
                <a:solidFill>
                  <a:srgbClr val="00565D"/>
                </a:solidFill>
                <a:effectLst/>
                <a:uLnTx/>
                <a:uFillTx/>
              </a:rPr>
              <a:t> and a </a:t>
            </a:r>
            <a:r>
              <a:rPr kumimoji="0" lang="en-US" sz="3200" b="1" i="0" u="none" strike="noStrike" kern="0" cap="none" spc="0" normalizeH="0" baseline="0" noProof="0" dirty="0">
                <a:ln>
                  <a:noFill/>
                </a:ln>
                <a:solidFill>
                  <a:srgbClr val="00565D"/>
                </a:solidFill>
                <a:effectLst/>
                <a:uLnTx/>
                <a:uFillTx/>
              </a:rPr>
              <a:t>sense of purpose </a:t>
            </a:r>
            <a:r>
              <a:rPr kumimoji="0" lang="en-US" sz="3200" b="0" i="0" u="none" strike="noStrike" kern="0" cap="none" spc="0" normalizeH="0" baseline="0" noProof="0" dirty="0">
                <a:ln>
                  <a:noFill/>
                </a:ln>
                <a:solidFill>
                  <a:srgbClr val="00565D"/>
                </a:solidFill>
                <a:effectLst/>
                <a:uLnTx/>
                <a:uFillTx/>
              </a:rPr>
              <a:t>or meaning in life</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00565D"/>
                </a:solidFill>
                <a:effectLst/>
                <a:uLnTx/>
                <a:uFillTx/>
              </a:rPr>
              <a:t>Cultural, religious, or personal beliefs that discourage suicide</a:t>
            </a:r>
          </a:p>
        </p:txBody>
      </p:sp>
      <p:sp>
        <p:nvSpPr>
          <p:cNvPr id="2" name="Rectangle 1">
            <a:extLst>
              <a:ext uri="{FF2B5EF4-FFF2-40B4-BE49-F238E27FC236}">
                <a16:creationId xmlns:a16="http://schemas.microsoft.com/office/drawing/2014/main" id="{2D2DDC6A-81E7-44F5-AF7F-15C65E935CBB}"/>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Tree>
    <p:extLst>
      <p:ext uri="{BB962C8B-B14F-4D97-AF65-F5344CB8AC3E}">
        <p14:creationId xmlns:p14="http://schemas.microsoft.com/office/powerpoint/2010/main" val="1623985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207292" y="394323"/>
            <a:ext cx="12207268" cy="656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Critical Warning Signs</a:t>
            </a:r>
          </a:p>
        </p:txBody>
      </p:sp>
      <p:sp>
        <p:nvSpPr>
          <p:cNvPr id="4" name="Content Placeholder 1">
            <a:extLst>
              <a:ext uri="{FF2B5EF4-FFF2-40B4-BE49-F238E27FC236}">
                <a16:creationId xmlns:a16="http://schemas.microsoft.com/office/drawing/2014/main" id="{0C396591-18CD-494B-955D-C18167A6B1F6}"/>
              </a:ext>
            </a:extLst>
          </p:cNvPr>
          <p:cNvSpPr txBox="1">
            <a:spLocks/>
          </p:cNvSpPr>
          <p:nvPr/>
        </p:nvSpPr>
        <p:spPr bwMode="auto">
          <a:xfrm>
            <a:off x="436385" y="1559528"/>
            <a:ext cx="9604260" cy="4628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auto" latinLnBrk="0" hangingPunct="0">
              <a:lnSpc>
                <a:spcPct val="110000"/>
              </a:lnSpc>
              <a:spcBef>
                <a:spcPts val="800"/>
              </a:spcBef>
              <a:spcAft>
                <a:spcPts val="1800"/>
              </a:spcAft>
              <a:buClr>
                <a:srgbClr val="646E7B"/>
              </a:buClr>
              <a:buSzPct val="71000"/>
              <a:buFont typeface="Arial" pitchFamily="34" charset="0"/>
              <a:buNone/>
              <a:tabLst/>
              <a:defRPr/>
            </a:pPr>
            <a:r>
              <a:rPr kumimoji="0" lang="en-US" sz="2400" b="1" i="0" u="none" strike="noStrike" kern="1200" cap="none" spc="0" normalizeH="0" baseline="0" noProof="0" dirty="0">
                <a:ln>
                  <a:noFill/>
                </a:ln>
                <a:solidFill>
                  <a:srgbClr val="00565D"/>
                </a:solidFill>
                <a:effectLst/>
                <a:uLnTx/>
                <a:uFillTx/>
                <a:latin typeface="Arial"/>
                <a:ea typeface="Geneva" charset="0"/>
                <a:cs typeface="Arial"/>
              </a:rPr>
              <a:t>If any of these critical warning signs are present, call the Suicide Prevention Lifeline at 1-800-273-8255 right away:</a:t>
            </a:r>
          </a:p>
          <a:p>
            <a:pPr marL="73025" marR="0" lvl="0" indent="-228600" algn="l" defTabSz="457200" rtl="0" eaLnBrk="0" fontAlgn="auto" latinLnBrk="0" hangingPunct="0">
              <a:lnSpc>
                <a:spcPct val="110000"/>
              </a:lnSpc>
              <a:spcBef>
                <a:spcPts val="800"/>
              </a:spcBef>
              <a:spcAft>
                <a:spcPts val="1800"/>
              </a:spcAft>
              <a:buClr>
                <a:srgbClr val="646E7B"/>
              </a:buClr>
              <a:buSzPct val="71000"/>
              <a:buFont typeface="Arial" pitchFamily="34" charset="0"/>
              <a:buChar char="•"/>
              <a:tabLst/>
              <a:defRPr/>
            </a:pPr>
            <a:r>
              <a:rPr kumimoji="0" lang="en-US" sz="2400" b="0" i="0" u="none" strike="noStrike" kern="1200" cap="none" spc="0" normalizeH="0" baseline="0" noProof="0" dirty="0">
                <a:ln>
                  <a:noFill/>
                </a:ln>
                <a:solidFill>
                  <a:srgbClr val="00565D"/>
                </a:solidFill>
                <a:effectLst/>
                <a:uLnTx/>
                <a:uFillTx/>
                <a:latin typeface="Arial"/>
                <a:ea typeface="Geneva" charset="0"/>
                <a:cs typeface="Arial"/>
              </a:rPr>
              <a:t>Threatening to hurt or kill oneself, or talking of wanting to hurt or kill oneself</a:t>
            </a:r>
          </a:p>
          <a:p>
            <a:pPr marL="73025" marR="0" lvl="0" indent="-228600" algn="l" defTabSz="457200" rtl="0" eaLnBrk="0" fontAlgn="auto" latinLnBrk="0" hangingPunct="0">
              <a:lnSpc>
                <a:spcPct val="110000"/>
              </a:lnSpc>
              <a:spcBef>
                <a:spcPts val="800"/>
              </a:spcBef>
              <a:spcAft>
                <a:spcPts val="1800"/>
              </a:spcAft>
              <a:buClr>
                <a:srgbClr val="646E7B"/>
              </a:buClr>
              <a:buSzPct val="71000"/>
              <a:buFont typeface="Arial" pitchFamily="34" charset="0"/>
              <a:buChar char="•"/>
              <a:tabLst/>
              <a:defRPr/>
            </a:pPr>
            <a:r>
              <a:rPr kumimoji="0" lang="en-US" sz="2400" b="0" i="0" u="none" strike="noStrike" kern="1200" cap="none" spc="0" normalizeH="0" baseline="0" noProof="0" dirty="0">
                <a:ln>
                  <a:noFill/>
                </a:ln>
                <a:solidFill>
                  <a:srgbClr val="00565D"/>
                </a:solidFill>
                <a:effectLst/>
                <a:uLnTx/>
                <a:uFillTx/>
                <a:latin typeface="Arial"/>
                <a:ea typeface="Geneva" charset="0"/>
                <a:cs typeface="Arial"/>
              </a:rPr>
              <a:t>Making plans for suicide, or looking for ways to kill oneself (purchasing a gun, stockpiling pills, etc.)</a:t>
            </a:r>
          </a:p>
          <a:p>
            <a:pPr marL="73025" marR="0" lvl="0" indent="-228600" algn="l" defTabSz="457200" rtl="0" eaLnBrk="0" fontAlgn="auto" latinLnBrk="0" hangingPunct="0">
              <a:lnSpc>
                <a:spcPct val="110000"/>
              </a:lnSpc>
              <a:spcBef>
                <a:spcPts val="800"/>
              </a:spcBef>
              <a:spcAft>
                <a:spcPts val="1800"/>
              </a:spcAft>
              <a:buClr>
                <a:srgbClr val="646E7B"/>
              </a:buClr>
              <a:buSzPct val="71000"/>
              <a:buFont typeface="Arial" pitchFamily="34" charset="0"/>
              <a:buChar char="•"/>
              <a:tabLst/>
              <a:defRPr/>
            </a:pPr>
            <a:r>
              <a:rPr kumimoji="0" lang="en-US" sz="2400" b="0" i="0" u="none" strike="noStrike" kern="1200" cap="none" spc="0" normalizeH="0" baseline="0" noProof="0" dirty="0">
                <a:ln>
                  <a:noFill/>
                </a:ln>
                <a:solidFill>
                  <a:srgbClr val="00565D"/>
                </a:solidFill>
                <a:effectLst/>
                <a:uLnTx/>
                <a:uFillTx/>
                <a:latin typeface="Arial"/>
                <a:ea typeface="Geneva" charset="0"/>
                <a:cs typeface="Arial"/>
              </a:rPr>
              <a:t>Talking, posting or writing about death, dying, or suicide, when these actions are out of the ordinary for the person</a:t>
            </a:r>
            <a:endParaRPr kumimoji="0" lang="en-US" sz="2400" b="0" i="0" u="none" strike="noStrike" kern="1200" cap="none" spc="0" normalizeH="0" baseline="0" noProof="0" dirty="0">
              <a:ln>
                <a:noFill/>
              </a:ln>
              <a:solidFill>
                <a:srgbClr val="00565D"/>
              </a:solidFill>
              <a:effectLst/>
              <a:uLnTx/>
              <a:uFillTx/>
              <a:latin typeface="Calibri"/>
              <a:ea typeface="Geneva" charset="0"/>
              <a:cs typeface="Arial"/>
            </a:endParaRPr>
          </a:p>
        </p:txBody>
      </p:sp>
      <p:sp>
        <p:nvSpPr>
          <p:cNvPr id="2" name="Rectangle 1">
            <a:extLst>
              <a:ext uri="{FF2B5EF4-FFF2-40B4-BE49-F238E27FC236}">
                <a16:creationId xmlns:a16="http://schemas.microsoft.com/office/drawing/2014/main" id="{5800D450-E07C-4708-BD09-9395B61A768B}"/>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pic>
        <p:nvPicPr>
          <p:cNvPr id="6" name="Picture 5">
            <a:extLst>
              <a:ext uri="{FF2B5EF4-FFF2-40B4-BE49-F238E27FC236}">
                <a16:creationId xmlns:a16="http://schemas.microsoft.com/office/drawing/2014/main" id="{BC6BFA69-90F1-4FFE-8B5B-DDF897FDEDD9}"/>
              </a:ext>
            </a:extLst>
          </p:cNvPr>
          <p:cNvPicPr>
            <a:picLocks noChangeAspect="1"/>
          </p:cNvPicPr>
          <p:nvPr/>
        </p:nvPicPr>
        <p:blipFill>
          <a:blip r:embed="rId4"/>
          <a:stretch>
            <a:fillRect/>
          </a:stretch>
        </p:blipFill>
        <p:spPr>
          <a:xfrm>
            <a:off x="10186051" y="2589426"/>
            <a:ext cx="1813925" cy="2716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5705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alk blue-02.png" descr="/Users/administrator/Desktop/talk blue-02.png">
            <a:extLst>
              <a:ext uri="{FF2B5EF4-FFF2-40B4-BE49-F238E27FC236}">
                <a16:creationId xmlns:a16="http://schemas.microsoft.com/office/drawing/2014/main" id="{BCB3CF4B-B485-4413-B439-7987994949DE}"/>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flipH="1">
            <a:off x="6823729" y="-527068"/>
            <a:ext cx="2165605" cy="2845120"/>
          </a:xfrm>
          <a:prstGeom prst="rect">
            <a:avLst/>
          </a:prstGeom>
        </p:spPr>
      </p:pic>
      <p:sp>
        <p:nvSpPr>
          <p:cNvPr id="4" name="Slide Number Placeholder 3">
            <a:extLst>
              <a:ext uri="{FF2B5EF4-FFF2-40B4-BE49-F238E27FC236}">
                <a16:creationId xmlns:a16="http://schemas.microsoft.com/office/drawing/2014/main" id="{0DAD4935-A928-4F76-907E-8F4F450DBD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C95286D2-F22B-4D77-AAD1-720D8FD90143}"/>
              </a:ext>
            </a:extLst>
          </p:cNvPr>
          <p:cNvSpPr txBox="1">
            <a:spLocks/>
          </p:cNvSpPr>
          <p:nvPr/>
        </p:nvSpPr>
        <p:spPr>
          <a:xfrm>
            <a:off x="-457748" y="1469268"/>
            <a:ext cx="6006786" cy="3919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0" fontAlgn="base" latinLnBrk="0" hangingPunct="0">
              <a:lnSpc>
                <a:spcPct val="100000"/>
              </a:lnSpc>
              <a:spcBef>
                <a:spcPts val="600"/>
              </a:spcBef>
              <a:spcAft>
                <a:spcPct val="0"/>
              </a:spcAft>
              <a:buClr>
                <a:srgbClr val="646E7B"/>
              </a:buClr>
              <a:buSzPct val="71000"/>
              <a:buFont typeface="Arial" pitchFamily="34" charset="0"/>
              <a:buNone/>
              <a:tabLst/>
              <a:defRPr/>
            </a:pPr>
            <a:r>
              <a:rPr kumimoji="0" lang="en-US" sz="5400" b="1" i="0" u="none" strike="noStrike" kern="1200" cap="none" spc="0" normalizeH="0" baseline="0" noProof="0" dirty="0">
                <a:ln>
                  <a:noFill/>
                </a:ln>
                <a:solidFill>
                  <a:srgbClr val="00565D"/>
                </a:solidFill>
                <a:effectLst/>
                <a:uLnTx/>
                <a:uFillTx/>
                <a:latin typeface="Arial"/>
                <a:ea typeface="Geneva" charset="0"/>
                <a:cs typeface="Arial"/>
              </a:rPr>
              <a:t>What are </a:t>
            </a:r>
          </a:p>
          <a:p>
            <a:pPr marL="0" marR="0" lvl="0" indent="0" algn="ctr" defTabSz="457200" rtl="0" eaLnBrk="0" fontAlgn="base" latinLnBrk="0" hangingPunct="0">
              <a:lnSpc>
                <a:spcPct val="100000"/>
              </a:lnSpc>
              <a:spcBef>
                <a:spcPts val="600"/>
              </a:spcBef>
              <a:spcAft>
                <a:spcPct val="0"/>
              </a:spcAft>
              <a:buClr>
                <a:srgbClr val="646E7B"/>
              </a:buClr>
              <a:buSzPct val="71000"/>
              <a:buFont typeface="Arial" pitchFamily="34" charset="0"/>
              <a:buNone/>
              <a:tabLst/>
              <a:defRPr/>
            </a:pPr>
            <a:r>
              <a:rPr kumimoji="0" lang="en-US" sz="5400" b="1" i="0" u="none" strike="noStrike" kern="1200" cap="none" spc="0" normalizeH="0" baseline="0" noProof="0" dirty="0">
                <a:ln>
                  <a:noFill/>
                </a:ln>
                <a:solidFill>
                  <a:srgbClr val="00565D"/>
                </a:solidFill>
                <a:effectLst/>
                <a:uLnTx/>
                <a:uFillTx/>
                <a:latin typeface="Arial"/>
                <a:ea typeface="Geneva" charset="0"/>
                <a:cs typeface="Arial"/>
              </a:rPr>
              <a:t>some other warning signs </a:t>
            </a:r>
          </a:p>
          <a:p>
            <a:pPr marL="0" marR="0" lvl="0" indent="0" algn="ctr" defTabSz="457200" rtl="0" eaLnBrk="0" fontAlgn="base" latinLnBrk="0" hangingPunct="0">
              <a:lnSpc>
                <a:spcPct val="100000"/>
              </a:lnSpc>
              <a:spcBef>
                <a:spcPts val="600"/>
              </a:spcBef>
              <a:spcAft>
                <a:spcPct val="0"/>
              </a:spcAft>
              <a:buClr>
                <a:srgbClr val="646E7B"/>
              </a:buClr>
              <a:buSzPct val="71000"/>
              <a:buFont typeface="Arial" pitchFamily="34" charset="0"/>
              <a:buNone/>
              <a:tabLst/>
              <a:defRPr/>
            </a:pPr>
            <a:r>
              <a:rPr kumimoji="0" lang="en-US" sz="5400" b="1" i="0" u="none" strike="noStrike" kern="1200" cap="none" spc="0" normalizeH="0" baseline="0" noProof="0" dirty="0">
                <a:ln>
                  <a:noFill/>
                </a:ln>
                <a:solidFill>
                  <a:srgbClr val="00565D"/>
                </a:solidFill>
                <a:effectLst/>
                <a:uLnTx/>
                <a:uFillTx/>
                <a:latin typeface="Arial"/>
                <a:ea typeface="Geneva" charset="0"/>
                <a:cs typeface="Arial"/>
              </a:rPr>
              <a:t>for suicide?</a:t>
            </a:r>
            <a:endParaRPr kumimoji="0" lang="en-US" sz="5400" b="1" i="0" u="none" strike="noStrike" kern="1200" cap="none" spc="0" normalizeH="0" baseline="0" noProof="0" dirty="0">
              <a:ln>
                <a:noFill/>
              </a:ln>
              <a:solidFill>
                <a:srgbClr val="00565D"/>
              </a:solidFill>
              <a:effectLst/>
              <a:uLnTx/>
              <a:uFillTx/>
              <a:latin typeface="Calibri"/>
              <a:ea typeface="Geneva" charset="0"/>
              <a:cs typeface="Arial"/>
            </a:endParaRPr>
          </a:p>
        </p:txBody>
      </p:sp>
    </p:spTree>
    <p:extLst>
      <p:ext uri="{BB962C8B-B14F-4D97-AF65-F5344CB8AC3E}">
        <p14:creationId xmlns:p14="http://schemas.microsoft.com/office/powerpoint/2010/main" val="176716942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817B4B8-5E01-4B44-BC25-876D56C12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0"/>
            <a:ext cx="0" cy="32004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83D1A4-93E5-4A4D-B103-8223A220EB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21742"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E8ABF4-C289-489E-BEFB-3077F9D9C7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52330"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989CFA0-35DD-4943-B365-488C66B9B1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609790" y="3197412"/>
            <a:ext cx="4956048"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8AD040-1A2B-4FB4-A345-7B9F3E5ED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994133"/>
            <a:ext cx="3602736"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23B704A-724B-41D6-8F33-76939E727D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534400" y="3994133"/>
            <a:ext cx="3657600"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FD8F9F9-9350-497D-8A5A-F404C0E1DF5A}"/>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2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pic>
        <p:nvPicPr>
          <p:cNvPr id="21" name="talk bubble-r172g220b212.png" descr="/Users/administrator/Desktop/talk bubble-r172g220b212.png">
            <a:extLst>
              <a:ext uri="{FF2B5EF4-FFF2-40B4-BE49-F238E27FC236}">
                <a16:creationId xmlns:a16="http://schemas.microsoft.com/office/drawing/2014/main" id="{00421CBD-D65B-48DD-8B2B-F07477BCB078}"/>
              </a:ext>
            </a:extLst>
          </p:cNvPr>
          <p:cNvPicPr>
            <a:picLocks noChangeAspect="1"/>
          </p:cNvPicPr>
          <p:nvPr/>
        </p:nvPicPr>
        <p:blipFill>
          <a:blip r:embed="rId3" r:link="rId4" cstate="hqprint">
            <a:alphaModFix amt="54000"/>
            <a:extLst>
              <a:ext uri="{28A0092B-C50C-407E-A947-70E740481C1C}">
                <a14:useLocalDpi xmlns:a14="http://schemas.microsoft.com/office/drawing/2010/main" val="0"/>
              </a:ext>
            </a:extLst>
          </a:blip>
          <a:stretch>
            <a:fillRect/>
          </a:stretch>
        </p:blipFill>
        <p:spPr>
          <a:xfrm>
            <a:off x="-201259" y="4223993"/>
            <a:ext cx="3952390" cy="2767762"/>
          </a:xfrm>
          <a:prstGeom prst="rect">
            <a:avLst/>
          </a:prstGeom>
        </p:spPr>
      </p:pic>
      <p:pic>
        <p:nvPicPr>
          <p:cNvPr id="23" name="talk bubble-r172g220b212.png" descr="/Users/administrator/Desktop/talk bubble-r172g220b212.png">
            <a:extLst>
              <a:ext uri="{FF2B5EF4-FFF2-40B4-BE49-F238E27FC236}">
                <a16:creationId xmlns:a16="http://schemas.microsoft.com/office/drawing/2014/main" id="{5F091571-BC28-41C0-9DE2-ED500475B78D}"/>
              </a:ext>
            </a:extLst>
          </p:cNvPr>
          <p:cNvPicPr>
            <a:picLocks noChangeAspect="1"/>
          </p:cNvPicPr>
          <p:nvPr/>
        </p:nvPicPr>
        <p:blipFill>
          <a:blip r:embed="rId3" r:link="rId4" cstate="hqprint">
            <a:alphaModFix amt="54000"/>
            <a:extLst>
              <a:ext uri="{28A0092B-C50C-407E-A947-70E740481C1C}">
                <a14:useLocalDpi xmlns:a14="http://schemas.microsoft.com/office/drawing/2010/main" val="0"/>
              </a:ext>
            </a:extLst>
          </a:blip>
          <a:stretch>
            <a:fillRect/>
          </a:stretch>
        </p:blipFill>
        <p:spPr>
          <a:xfrm>
            <a:off x="8324329" y="4043062"/>
            <a:ext cx="3952390" cy="2767762"/>
          </a:xfrm>
          <a:prstGeom prst="rect">
            <a:avLst/>
          </a:prstGeom>
        </p:spPr>
      </p:pic>
      <p:sp>
        <p:nvSpPr>
          <p:cNvPr id="15" name="TextBox 14">
            <a:extLst>
              <a:ext uri="{FF2B5EF4-FFF2-40B4-BE49-F238E27FC236}">
                <a16:creationId xmlns:a16="http://schemas.microsoft.com/office/drawing/2014/main" id="{29555C78-0B3A-44A4-9E39-462C0000C6C5}"/>
              </a:ext>
            </a:extLst>
          </p:cNvPr>
          <p:cNvSpPr txBox="1"/>
          <p:nvPr/>
        </p:nvSpPr>
        <p:spPr>
          <a:xfrm>
            <a:off x="4264232" y="3537580"/>
            <a:ext cx="3739137" cy="3001332"/>
          </a:xfrm>
          <a:prstGeom prst="rect">
            <a:avLst/>
          </a:prstGeom>
        </p:spPr>
        <p:txBody>
          <a:bodyPr vert="horz" lIns="91440" tIns="45720" rIns="91440" bIns="45720" rtlCol="0" anchor="t">
            <a:normAutofit fontScale="925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65D"/>
                </a:solidFill>
                <a:effectLst/>
                <a:uLnTx/>
                <a:uFillTx/>
              </a:rPr>
              <a:t>These additional warning signs may not indicate an immediate crisis, but are also cause for concern, </a:t>
            </a:r>
            <a:r>
              <a:rPr kumimoji="0" lang="en-US" sz="2400" b="1" i="1" u="none" strike="noStrike" kern="0" cap="none" spc="0" normalizeH="0" baseline="0" noProof="0" dirty="0">
                <a:ln>
                  <a:noFill/>
                </a:ln>
                <a:solidFill>
                  <a:srgbClr val="00565D"/>
                </a:solidFill>
                <a:effectLst/>
                <a:uLnTx/>
                <a:uFillTx/>
              </a:rPr>
              <a:t>especially</a:t>
            </a:r>
            <a:r>
              <a:rPr kumimoji="0" lang="en-US" sz="2400" b="0" i="0" u="none" strike="noStrike" kern="0" cap="none" spc="0" normalizeH="0" baseline="0" noProof="0" dirty="0">
                <a:ln>
                  <a:noFill/>
                </a:ln>
                <a:solidFill>
                  <a:srgbClr val="00565D"/>
                </a:solidFill>
                <a:effectLst/>
                <a:uLnTx/>
                <a:uFillTx/>
              </a:rPr>
              <a:t> </a:t>
            </a:r>
            <a:r>
              <a:rPr kumimoji="0" lang="en-US" sz="2400" b="1" i="1" u="none" strike="noStrike" kern="0" cap="none" spc="0" normalizeH="0" baseline="0" noProof="0" dirty="0">
                <a:ln>
                  <a:noFill/>
                </a:ln>
                <a:solidFill>
                  <a:srgbClr val="00565D"/>
                </a:solidFill>
                <a:effectLst/>
                <a:uLnTx/>
                <a:uFillTx/>
              </a:rPr>
              <a:t>when the behavior is new, has increased, or seems related to a painful event , loss or change</a:t>
            </a:r>
            <a:r>
              <a:rPr kumimoji="0" lang="en-US" sz="2400" b="0" i="0" u="none" strike="noStrike" kern="0" cap="none" spc="0" normalizeH="0" baseline="0" noProof="0" dirty="0">
                <a:ln>
                  <a:noFill/>
                </a:ln>
                <a:solidFill>
                  <a:srgbClr val="00565D"/>
                </a:solidFill>
                <a:effectLst/>
                <a:uLnTx/>
                <a:uFillTx/>
              </a:rPr>
              <a:t>. </a:t>
            </a:r>
          </a:p>
          <a:p>
            <a:pPr marL="0" marR="0" lvl="0" indent="0" algn="ctr" defTabSz="914400" eaLnBrk="1" fontAlgn="auto" latinLnBrk="0" hangingPunct="1">
              <a:lnSpc>
                <a:spcPct val="90000"/>
              </a:lnSpc>
              <a:spcBef>
                <a:spcPct val="0"/>
              </a:spcBef>
              <a:spcAft>
                <a:spcPts val="600"/>
              </a:spcAft>
              <a:buClrTx/>
              <a:buSzTx/>
              <a:buFontTx/>
              <a:buNone/>
              <a:tabLst/>
              <a:defRPr/>
            </a:pPr>
            <a:endParaRPr kumimoji="0" lang="en-US" sz="2800" b="0" i="0" u="none" strike="noStrike" kern="0" cap="none" spc="0" normalizeH="0" baseline="0" noProof="0" dirty="0">
              <a:ln>
                <a:noFill/>
              </a:ln>
              <a:solidFill>
                <a:srgbClr val="646E7B"/>
              </a:solidFill>
              <a:effectLst/>
              <a:uLnTx/>
              <a:uFillTx/>
            </a:endParaRPr>
          </a:p>
        </p:txBody>
      </p:sp>
      <p:sp>
        <p:nvSpPr>
          <p:cNvPr id="17" name="TextBox 16">
            <a:extLst>
              <a:ext uri="{FF2B5EF4-FFF2-40B4-BE49-F238E27FC236}">
                <a16:creationId xmlns:a16="http://schemas.microsoft.com/office/drawing/2014/main" id="{282B97A4-D244-41CC-AE36-04E9D51E393C}"/>
              </a:ext>
            </a:extLst>
          </p:cNvPr>
          <p:cNvSpPr txBox="1"/>
          <p:nvPr/>
        </p:nvSpPr>
        <p:spPr>
          <a:xfrm>
            <a:off x="-187060" y="269329"/>
            <a:ext cx="3359970"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565D"/>
                </a:solidFill>
                <a:effectLst/>
                <a:uLnTx/>
                <a:uFillTx/>
              </a:rPr>
              <a:t>Feeling hopeless or worthless</a:t>
            </a:r>
          </a:p>
        </p:txBody>
      </p:sp>
      <p:sp>
        <p:nvSpPr>
          <p:cNvPr id="19" name="TextBox 18">
            <a:extLst>
              <a:ext uri="{FF2B5EF4-FFF2-40B4-BE49-F238E27FC236}">
                <a16:creationId xmlns:a16="http://schemas.microsoft.com/office/drawing/2014/main" id="{A0ED22C8-93E1-41E0-BB75-CFBC7878A5A9}"/>
              </a:ext>
            </a:extLst>
          </p:cNvPr>
          <p:cNvSpPr txBox="1"/>
          <p:nvPr/>
        </p:nvSpPr>
        <p:spPr>
          <a:xfrm>
            <a:off x="2749288" y="606509"/>
            <a:ext cx="3875177"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AA634">
                    <a:lumMod val="75000"/>
                  </a:srgbClr>
                </a:solidFill>
                <a:effectLst/>
                <a:uLnTx/>
                <a:uFillTx/>
              </a:rPr>
              <a:t>Feeling trapped or in unbearable pain</a:t>
            </a:r>
          </a:p>
        </p:txBody>
      </p:sp>
      <p:sp>
        <p:nvSpPr>
          <p:cNvPr id="24" name="TextBox 23">
            <a:extLst>
              <a:ext uri="{FF2B5EF4-FFF2-40B4-BE49-F238E27FC236}">
                <a16:creationId xmlns:a16="http://schemas.microsoft.com/office/drawing/2014/main" id="{B351A6EC-E16F-42F7-A85F-F09E0AEFED10}"/>
              </a:ext>
            </a:extLst>
          </p:cNvPr>
          <p:cNvSpPr txBox="1"/>
          <p:nvPr/>
        </p:nvSpPr>
        <p:spPr>
          <a:xfrm>
            <a:off x="1183022" y="1376817"/>
            <a:ext cx="2239903"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67BFB0"/>
                </a:solidFill>
                <a:effectLst/>
                <a:uLnTx/>
                <a:uFillTx/>
              </a:rPr>
              <a:t>Fear of becoming a burden</a:t>
            </a:r>
          </a:p>
        </p:txBody>
      </p:sp>
      <p:sp>
        <p:nvSpPr>
          <p:cNvPr id="25" name="TextBox 24">
            <a:extLst>
              <a:ext uri="{FF2B5EF4-FFF2-40B4-BE49-F238E27FC236}">
                <a16:creationId xmlns:a16="http://schemas.microsoft.com/office/drawing/2014/main" id="{C7374AB5-AD69-46D3-BDDF-2338341A45B2}"/>
              </a:ext>
            </a:extLst>
          </p:cNvPr>
          <p:cNvSpPr txBox="1"/>
          <p:nvPr/>
        </p:nvSpPr>
        <p:spPr>
          <a:xfrm>
            <a:off x="8246811" y="2829681"/>
            <a:ext cx="4461629"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18C8B"/>
                </a:solidFill>
                <a:effectLst/>
                <a:uLnTx/>
                <a:uFillTx/>
              </a:rPr>
              <a:t>Increasing use of substances, especially alcohol</a:t>
            </a:r>
          </a:p>
        </p:txBody>
      </p:sp>
      <p:sp>
        <p:nvSpPr>
          <p:cNvPr id="26" name="TextBox 25">
            <a:extLst>
              <a:ext uri="{FF2B5EF4-FFF2-40B4-BE49-F238E27FC236}">
                <a16:creationId xmlns:a16="http://schemas.microsoft.com/office/drawing/2014/main" id="{7EA6C334-5DFD-48F3-B32B-35F629CEF94C}"/>
              </a:ext>
            </a:extLst>
          </p:cNvPr>
          <p:cNvSpPr txBox="1"/>
          <p:nvPr/>
        </p:nvSpPr>
        <p:spPr>
          <a:xfrm>
            <a:off x="5988232" y="167671"/>
            <a:ext cx="3333103"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18C8B"/>
                </a:solidFill>
                <a:effectLst/>
                <a:uLnTx/>
                <a:uFillTx/>
              </a:rPr>
              <a:t>Extreme mood swings</a:t>
            </a:r>
          </a:p>
        </p:txBody>
      </p:sp>
      <p:sp>
        <p:nvSpPr>
          <p:cNvPr id="27" name="TextBox 26">
            <a:extLst>
              <a:ext uri="{FF2B5EF4-FFF2-40B4-BE49-F238E27FC236}">
                <a16:creationId xmlns:a16="http://schemas.microsoft.com/office/drawing/2014/main" id="{13361071-4BDB-458A-80B6-0F06F0A0C299}"/>
              </a:ext>
            </a:extLst>
          </p:cNvPr>
          <p:cNvSpPr txBox="1"/>
          <p:nvPr/>
        </p:nvSpPr>
        <p:spPr>
          <a:xfrm>
            <a:off x="6292658" y="2097275"/>
            <a:ext cx="3026767"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67BFB0"/>
                </a:solidFill>
                <a:effectLst/>
                <a:uLnTx/>
                <a:uFillTx/>
              </a:rPr>
              <a:t>Sleeping too much or too little</a:t>
            </a:r>
          </a:p>
        </p:txBody>
      </p:sp>
      <p:sp>
        <p:nvSpPr>
          <p:cNvPr id="28" name="TextBox 27">
            <a:extLst>
              <a:ext uri="{FF2B5EF4-FFF2-40B4-BE49-F238E27FC236}">
                <a16:creationId xmlns:a16="http://schemas.microsoft.com/office/drawing/2014/main" id="{FEE4811E-225F-48A2-B7F2-C39204D6944A}"/>
              </a:ext>
            </a:extLst>
          </p:cNvPr>
          <p:cNvSpPr txBox="1"/>
          <p:nvPr/>
        </p:nvSpPr>
        <p:spPr>
          <a:xfrm>
            <a:off x="8647388" y="713118"/>
            <a:ext cx="3251491"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AA634">
                    <a:lumMod val="75000"/>
                  </a:srgbClr>
                </a:solidFill>
                <a:effectLst/>
                <a:uLnTx/>
                <a:uFillTx/>
              </a:rPr>
              <a:t>Withdrawal, isolation</a:t>
            </a:r>
          </a:p>
        </p:txBody>
      </p:sp>
      <p:sp>
        <p:nvSpPr>
          <p:cNvPr id="29" name="TextBox 28">
            <a:extLst>
              <a:ext uri="{FF2B5EF4-FFF2-40B4-BE49-F238E27FC236}">
                <a16:creationId xmlns:a16="http://schemas.microsoft.com/office/drawing/2014/main" id="{8BD50DEB-787F-498B-831D-D28F86448657}"/>
              </a:ext>
            </a:extLst>
          </p:cNvPr>
          <p:cNvSpPr txBox="1"/>
          <p:nvPr/>
        </p:nvSpPr>
        <p:spPr>
          <a:xfrm>
            <a:off x="6829210" y="1354922"/>
            <a:ext cx="4980429"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565D"/>
                </a:solidFill>
                <a:effectLst/>
                <a:uLnTx/>
                <a:uFillTx/>
              </a:rPr>
              <a:t>Sudden uplift in mood, without a reason</a:t>
            </a:r>
          </a:p>
        </p:txBody>
      </p:sp>
      <p:sp>
        <p:nvSpPr>
          <p:cNvPr id="30" name="TextBox 29">
            <a:extLst>
              <a:ext uri="{FF2B5EF4-FFF2-40B4-BE49-F238E27FC236}">
                <a16:creationId xmlns:a16="http://schemas.microsoft.com/office/drawing/2014/main" id="{52826AC8-642A-4A82-B381-8B3B799DFBA0}"/>
              </a:ext>
            </a:extLst>
          </p:cNvPr>
          <p:cNvSpPr txBox="1"/>
          <p:nvPr/>
        </p:nvSpPr>
        <p:spPr>
          <a:xfrm>
            <a:off x="-86417" y="2416093"/>
            <a:ext cx="6074649"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18C8B"/>
                </a:solidFill>
                <a:effectLst/>
                <a:uLnTx/>
                <a:uFillTx/>
              </a:rPr>
              <a:t>Preoccupation with death or  a lack of concern about personal safety</a:t>
            </a:r>
          </a:p>
        </p:txBody>
      </p:sp>
    </p:spTree>
    <p:extLst>
      <p:ext uri="{BB962C8B-B14F-4D97-AF65-F5344CB8AC3E}">
        <p14:creationId xmlns:p14="http://schemas.microsoft.com/office/powerpoint/2010/main" val="419137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anim calcmode="lin" valueType="num">
                                      <p:cBhvr>
                                        <p:cTn id="57" dur="1000" fill="hold"/>
                                        <p:tgtEl>
                                          <p:spTgt spid="29"/>
                                        </p:tgtEl>
                                        <p:attrNameLst>
                                          <p:attrName>ppt_x</p:attrName>
                                        </p:attrNameLst>
                                      </p:cBhvr>
                                      <p:tavLst>
                                        <p:tav tm="0">
                                          <p:val>
                                            <p:strVal val="#ppt_x"/>
                                          </p:val>
                                        </p:tav>
                                        <p:tav tm="100000">
                                          <p:val>
                                            <p:strVal val="#ppt_x"/>
                                          </p:val>
                                        </p:tav>
                                      </p:tavLst>
                                    </p:anim>
                                    <p:anim calcmode="lin" valueType="num">
                                      <p:cBhvr>
                                        <p:cTn id="5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anim calcmode="lin" valueType="num">
                                      <p:cBhvr>
                                        <p:cTn id="64" dur="1000" fill="hold"/>
                                        <p:tgtEl>
                                          <p:spTgt spid="30"/>
                                        </p:tgtEl>
                                        <p:attrNameLst>
                                          <p:attrName>ppt_x</p:attrName>
                                        </p:attrNameLst>
                                      </p:cBhvr>
                                      <p:tavLst>
                                        <p:tav tm="0">
                                          <p:val>
                                            <p:strVal val="#ppt_x"/>
                                          </p:val>
                                        </p:tav>
                                        <p:tav tm="100000">
                                          <p:val>
                                            <p:strVal val="#ppt_x"/>
                                          </p:val>
                                        </p:tav>
                                      </p:tavLst>
                                    </p:anim>
                                    <p:anim calcmode="lin" valueType="num">
                                      <p:cBhvr>
                                        <p:cTn id="6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4" grpId="0"/>
      <p:bldP spid="25" grpId="0"/>
      <p:bldP spid="26" grpId="0"/>
      <p:bldP spid="27" grpId="0"/>
      <p:bldP spid="28"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D5BF94-CC9E-4633-8A9E-8126A92E2433}"/>
              </a:ext>
            </a:extLst>
          </p:cNvPr>
          <p:cNvPicPr>
            <a:picLocks noChangeAspect="1"/>
          </p:cNvPicPr>
          <p:nvPr/>
        </p:nvPicPr>
        <p:blipFill rotWithShape="1">
          <a:blip r:embed="rId3"/>
          <a:srcRect t="5684" b="11290"/>
          <a:stretch/>
        </p:blipFill>
        <p:spPr>
          <a:xfrm>
            <a:off x="20" y="10"/>
            <a:ext cx="12191980" cy="6857990"/>
          </a:xfrm>
          <a:prstGeom prst="rect">
            <a:avLst/>
          </a:prstGeom>
        </p:spPr>
      </p:pic>
      <p:sp>
        <p:nvSpPr>
          <p:cNvPr id="4" name="Slide Number Placeholder 3">
            <a:extLst>
              <a:ext uri="{FF2B5EF4-FFF2-40B4-BE49-F238E27FC236}">
                <a16:creationId xmlns:a16="http://schemas.microsoft.com/office/drawing/2014/main" id="{CCED2C8A-879C-4B8C-9C21-1284F12491D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CB2B980-0130-4797-AE54-66FBBA1E27A9}" type="slidenum">
              <a:rPr lang="en-US">
                <a:solidFill>
                  <a:srgbClr val="FFFFFF"/>
                </a:solidFill>
              </a:rPr>
              <a:pPr>
                <a:spcAft>
                  <a:spcPts val="600"/>
                </a:spcAft>
              </a:pPr>
              <a:t>18</a:t>
            </a:fld>
            <a:endParaRPr lang="en-US">
              <a:solidFill>
                <a:srgbClr val="FFFFFF"/>
              </a:solidFill>
            </a:endParaRPr>
          </a:p>
        </p:txBody>
      </p:sp>
    </p:spTree>
    <p:extLst>
      <p:ext uri="{BB962C8B-B14F-4D97-AF65-F5344CB8AC3E}">
        <p14:creationId xmlns:p14="http://schemas.microsoft.com/office/powerpoint/2010/main" val="2551721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207292" y="394323"/>
            <a:ext cx="12207268" cy="656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b="1" i="0" u="none" strike="noStrike" kern="1200" cap="none" spc="0" normalizeH="0" baseline="0" noProof="0" dirty="0">
                <a:ln>
                  <a:noFill/>
                </a:ln>
                <a:solidFill>
                  <a:schemeClr val="bg1"/>
                </a:solidFill>
                <a:effectLst/>
                <a:uLnTx/>
                <a:uFillTx/>
                <a:latin typeface="Calibri"/>
                <a:cs typeface="Arial"/>
              </a:rPr>
              <a:t>What You Can Do</a:t>
            </a:r>
            <a:endParaRPr kumimoji="0" lang="en-US" sz="4000" b="1" i="0" u="none" strike="noStrike" kern="120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endParaRPr>
          </a:p>
        </p:txBody>
      </p:sp>
      <p:sp>
        <p:nvSpPr>
          <p:cNvPr id="4" name="Rectangle 3">
            <a:extLst>
              <a:ext uri="{FF2B5EF4-FFF2-40B4-BE49-F238E27FC236}">
                <a16:creationId xmlns:a16="http://schemas.microsoft.com/office/drawing/2014/main" id="{58436766-B566-453E-95E5-1D02F2FDBD3F}"/>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3">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pic>
        <p:nvPicPr>
          <p:cNvPr id="5" name="Picture 4">
            <a:extLst>
              <a:ext uri="{FF2B5EF4-FFF2-40B4-BE49-F238E27FC236}">
                <a16:creationId xmlns:a16="http://schemas.microsoft.com/office/drawing/2014/main" id="{1DD6778D-EBC0-47F5-8095-9BB272C97E5F}"/>
              </a:ext>
            </a:extLst>
          </p:cNvPr>
          <p:cNvPicPr>
            <a:picLocks noChangeAspect="1"/>
          </p:cNvPicPr>
          <p:nvPr/>
        </p:nvPicPr>
        <p:blipFill rotWithShape="1">
          <a:blip r:embed="rId4">
            <a:extLst>
              <a:ext uri="{28A0092B-C50C-407E-A947-70E740481C1C}">
                <a14:useLocalDpi xmlns:a14="http://schemas.microsoft.com/office/drawing/2010/main" val="0"/>
              </a:ext>
            </a:extLst>
          </a:blip>
          <a:srcRect l="15454" r="17183" b="-1"/>
          <a:stretch/>
        </p:blipFill>
        <p:spPr>
          <a:xfrm>
            <a:off x="9622970" y="1195421"/>
            <a:ext cx="2569029" cy="2669622"/>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rgbClr val="118C8B"/>
          </a:solidFill>
        </p:spPr>
      </p:pic>
      <p:sp>
        <p:nvSpPr>
          <p:cNvPr id="6" name="Rectangle 5">
            <a:extLst>
              <a:ext uri="{FF2B5EF4-FFF2-40B4-BE49-F238E27FC236}">
                <a16:creationId xmlns:a16="http://schemas.microsoft.com/office/drawing/2014/main" id="{34017486-029E-4481-A8A2-160E5417F56D}"/>
              </a:ext>
            </a:extLst>
          </p:cNvPr>
          <p:cNvSpPr/>
          <p:nvPr/>
        </p:nvSpPr>
        <p:spPr>
          <a:xfrm>
            <a:off x="257979" y="1371599"/>
            <a:ext cx="8789429" cy="4855029"/>
          </a:xfrm>
          <a:prstGeom prst="rect">
            <a:avLst/>
          </a:prstGeom>
        </p:spPr>
        <p:txBody>
          <a:bodyPr vert="horz" lIns="91440" tIns="45720" rIns="91440" bIns="45720" rtlCol="0" anchor="t">
            <a:noAutofit/>
          </a:bodyPr>
          <a:lstStyle/>
          <a:p>
            <a:pPr marL="342900" marR="0" lvl="0" indent="-228600" defTabSz="91440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00565D"/>
                </a:solidFill>
                <a:effectLst/>
                <a:uLnTx/>
                <a:uFillTx/>
              </a:rPr>
              <a:t>If you sense something is wrong, </a:t>
            </a:r>
            <a:r>
              <a:rPr kumimoji="0" lang="en-US" sz="3200" b="1" i="0" u="none" strike="noStrike" kern="0" cap="none" spc="0" normalizeH="0" baseline="0" noProof="0" dirty="0">
                <a:ln>
                  <a:noFill/>
                </a:ln>
                <a:solidFill>
                  <a:srgbClr val="00565D"/>
                </a:solidFill>
                <a:effectLst/>
                <a:uLnTx/>
                <a:uFillTx/>
              </a:rPr>
              <a:t>don’t delay in getting help</a:t>
            </a:r>
            <a:r>
              <a:rPr kumimoji="0" lang="en-US" sz="3200" b="0" i="0" u="none" strike="noStrike" kern="0" cap="none" spc="0" normalizeH="0" baseline="0" noProof="0" dirty="0">
                <a:ln>
                  <a:noFill/>
                </a:ln>
                <a:solidFill>
                  <a:srgbClr val="00565D"/>
                </a:solidFill>
                <a:effectLst/>
                <a:uLnTx/>
                <a:uFillTx/>
              </a:rPr>
              <a:t>! </a:t>
            </a:r>
          </a:p>
          <a:p>
            <a:pPr marL="114300" marR="0" lvl="0" indent="0" defTabSz="914400" eaLnBrk="1" fontAlgn="base" latinLnBrk="0" hangingPunct="1">
              <a:lnSpc>
                <a:spcPct val="90000"/>
              </a:lnSpc>
              <a:spcBef>
                <a:spcPct val="0"/>
              </a:spcBef>
              <a:spcAft>
                <a:spcPts val="600"/>
              </a:spcAft>
              <a:buClrTx/>
              <a:buSzTx/>
              <a:buFontTx/>
              <a:buNone/>
              <a:tabLst/>
              <a:defRPr/>
            </a:pPr>
            <a:endParaRPr kumimoji="0" lang="en-US" sz="3200" b="0" i="0" u="none" strike="noStrike" kern="0" cap="none" spc="0" normalizeH="0" baseline="0" noProof="0" dirty="0">
              <a:ln>
                <a:noFill/>
              </a:ln>
              <a:solidFill>
                <a:srgbClr val="00565D"/>
              </a:solidFill>
              <a:effectLst/>
              <a:uLnTx/>
              <a:uFillTx/>
            </a:endParaRPr>
          </a:p>
          <a:p>
            <a:pPr marL="342900" marR="0" lvl="0" indent="-228600" defTabSz="91440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3200" b="1" i="0" u="sng" strike="noStrike" kern="0" cap="none" spc="0" normalizeH="0" baseline="0" noProof="0" dirty="0">
                <a:ln>
                  <a:noFill/>
                </a:ln>
                <a:solidFill>
                  <a:srgbClr val="00565D"/>
                </a:solidFill>
                <a:effectLst/>
                <a:uLnTx/>
                <a:uFillTx/>
              </a:rPr>
              <a:t>Find the Words</a:t>
            </a:r>
            <a:r>
              <a:rPr kumimoji="0" lang="en-US" sz="3200" b="1" i="0" u="none" strike="noStrike" kern="0" cap="none" spc="0" normalizeH="0" baseline="0" noProof="0" dirty="0">
                <a:ln>
                  <a:noFill/>
                </a:ln>
                <a:solidFill>
                  <a:srgbClr val="00565D"/>
                </a:solidFill>
                <a:effectLst/>
                <a:uLnTx/>
                <a:uFillTx/>
              </a:rPr>
              <a:t> </a:t>
            </a:r>
            <a:r>
              <a:rPr kumimoji="0" lang="en-US" sz="3200" b="0" i="0" u="none" strike="noStrike" kern="0" cap="none" spc="0" normalizeH="0" baseline="0" noProof="0" dirty="0">
                <a:ln>
                  <a:noFill/>
                </a:ln>
                <a:solidFill>
                  <a:srgbClr val="00565D"/>
                </a:solidFill>
                <a:effectLst/>
                <a:uLnTx/>
                <a:uFillTx/>
              </a:rPr>
              <a:t>to have this difficult conversation.</a:t>
            </a:r>
          </a:p>
          <a:p>
            <a:pPr marL="114300" marR="0" lvl="0" indent="0" defTabSz="914400" eaLnBrk="1" fontAlgn="base" latinLnBrk="0" hangingPunct="1">
              <a:lnSpc>
                <a:spcPct val="90000"/>
              </a:lnSpc>
              <a:spcBef>
                <a:spcPct val="0"/>
              </a:spcBef>
              <a:spcAft>
                <a:spcPts val="600"/>
              </a:spcAft>
              <a:buClrTx/>
              <a:buSzTx/>
              <a:buFontTx/>
              <a:buNone/>
              <a:tabLst/>
              <a:defRPr/>
            </a:pPr>
            <a:endParaRPr kumimoji="0" lang="en-US" sz="3200" b="0" i="0" u="none" strike="noStrike" kern="0" cap="none" spc="0" normalizeH="0" baseline="0" noProof="0" dirty="0">
              <a:ln>
                <a:noFill/>
              </a:ln>
              <a:solidFill>
                <a:srgbClr val="00565D"/>
              </a:solidFill>
              <a:effectLst/>
              <a:uLnTx/>
              <a:uFillTx/>
            </a:endParaRPr>
          </a:p>
          <a:p>
            <a:pPr marL="342900" marR="0" lvl="0" indent="-228600" defTabSz="91440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00565D"/>
                </a:solidFill>
                <a:effectLst/>
                <a:uLnTx/>
                <a:uFillTx/>
              </a:rPr>
              <a:t>Express your concern</a:t>
            </a:r>
            <a:r>
              <a:rPr kumimoji="0" lang="en-US" sz="3200" b="0" i="0" u="none" strike="noStrike" kern="0" cap="none" spc="0" normalizeH="0" baseline="0" noProof="0" dirty="0">
                <a:ln>
                  <a:noFill/>
                </a:ln>
                <a:solidFill>
                  <a:srgbClr val="00565D"/>
                </a:solidFill>
                <a:effectLst/>
                <a:uLnTx/>
                <a:uFillTx/>
              </a:rPr>
              <a:t>, mention specific things you have noticed </a:t>
            </a:r>
          </a:p>
          <a:p>
            <a:pPr marL="114300" marR="0" lvl="0" indent="0" defTabSz="914400" eaLnBrk="1" fontAlgn="base" latinLnBrk="0" hangingPunct="1">
              <a:lnSpc>
                <a:spcPct val="90000"/>
              </a:lnSpc>
              <a:spcBef>
                <a:spcPct val="0"/>
              </a:spcBef>
              <a:spcAft>
                <a:spcPts val="600"/>
              </a:spcAft>
              <a:buClrTx/>
              <a:buSzTx/>
              <a:buFontTx/>
              <a:buNone/>
              <a:tabLst/>
              <a:defRPr/>
            </a:pPr>
            <a:endParaRPr kumimoji="0" lang="en-US" sz="3200" b="0" i="0" u="none" strike="noStrike" kern="0" cap="none" spc="0" normalizeH="0" baseline="0" noProof="0" dirty="0">
              <a:ln>
                <a:noFill/>
              </a:ln>
              <a:solidFill>
                <a:srgbClr val="00565D"/>
              </a:solidFill>
              <a:effectLst/>
              <a:uLnTx/>
              <a:uFillTx/>
            </a:endParaRPr>
          </a:p>
          <a:p>
            <a:pPr marL="342900" marR="0" lvl="0" indent="-228600" defTabSz="91440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3200" b="1" i="0" u="sng" strike="noStrike" kern="0" cap="none" spc="0" normalizeH="0" baseline="0" noProof="0" dirty="0">
                <a:ln>
                  <a:noFill/>
                </a:ln>
                <a:solidFill>
                  <a:srgbClr val="00565D"/>
                </a:solidFill>
                <a:effectLst/>
                <a:uLnTx/>
                <a:uFillTx/>
              </a:rPr>
              <a:t>Ask directly</a:t>
            </a:r>
            <a:r>
              <a:rPr kumimoji="0" lang="en-US" sz="3200" b="1" i="0" strike="noStrike" kern="0" cap="none" spc="0" normalizeH="0" baseline="0" noProof="0" dirty="0">
                <a:ln>
                  <a:noFill/>
                </a:ln>
                <a:solidFill>
                  <a:srgbClr val="00565D"/>
                </a:solidFill>
                <a:effectLst/>
                <a:uLnTx/>
                <a:uFillTx/>
              </a:rPr>
              <a:t> if they are thinking about suicide</a:t>
            </a:r>
            <a:endParaRPr kumimoji="0" lang="en-US" sz="3200" b="0" i="0" strike="noStrike" kern="0" cap="none" spc="0" normalizeH="0" baseline="0" noProof="0" dirty="0">
              <a:ln>
                <a:noFill/>
              </a:ln>
              <a:solidFill>
                <a:srgbClr val="00565D"/>
              </a:solidFill>
              <a:effectLst/>
              <a:uLnTx/>
              <a:uFillTx/>
            </a:endParaRPr>
          </a:p>
        </p:txBody>
      </p:sp>
    </p:spTree>
    <p:extLst>
      <p:ext uri="{BB962C8B-B14F-4D97-AF65-F5344CB8AC3E}">
        <p14:creationId xmlns:p14="http://schemas.microsoft.com/office/powerpoint/2010/main" val="1584270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3B607-D82E-4E9D-97CD-1C767E1FDF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E1C23-5CDA-45BD-8FA1-EDEE20107F48}"/>
              </a:ext>
            </a:extLst>
          </p:cNvPr>
          <p:cNvSpPr txBox="1"/>
          <p:nvPr/>
        </p:nvSpPr>
        <p:spPr>
          <a:xfrm flipH="1">
            <a:off x="1" y="221284"/>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CB2228B-4713-4174-9E23-753119DD7B65}"/>
              </a:ext>
            </a:extLst>
          </p:cNvPr>
          <p:cNvSpPr txBox="1">
            <a:spLocks/>
          </p:cNvSpPr>
          <p:nvPr/>
        </p:nvSpPr>
        <p:spPr>
          <a:xfrm>
            <a:off x="72681" y="331359"/>
            <a:ext cx="11981434"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Tips for Presenters</a:t>
            </a:r>
          </a:p>
        </p:txBody>
      </p:sp>
      <p:sp>
        <p:nvSpPr>
          <p:cNvPr id="7" name="TextBox 6">
            <a:extLst>
              <a:ext uri="{FF2B5EF4-FFF2-40B4-BE49-F238E27FC236}">
                <a16:creationId xmlns:a16="http://schemas.microsoft.com/office/drawing/2014/main" id="{03A58B9B-2284-465A-A99B-413D7323A6E3}"/>
              </a:ext>
            </a:extLst>
          </p:cNvPr>
          <p:cNvSpPr txBox="1"/>
          <p:nvPr/>
        </p:nvSpPr>
        <p:spPr>
          <a:xfrm>
            <a:off x="236481" y="1254689"/>
            <a:ext cx="11366939" cy="5693866"/>
          </a:xfrm>
          <a:prstGeom prst="rect">
            <a:avLst/>
          </a:prstGeom>
          <a:noFill/>
        </p:spPr>
        <p:txBody>
          <a:bodyPr wrap="square" rtlCol="0">
            <a:spAutoFit/>
          </a:bodyPr>
          <a:lstStyle/>
          <a:p>
            <a:r>
              <a:rPr lang="en-US" sz="2000" b="1" dirty="0"/>
              <a:t>Slides 1 and 2 are intended to help prepare you as the presenter </a:t>
            </a:r>
          </a:p>
          <a:p>
            <a:r>
              <a:rPr lang="en-US" sz="2000" b="1" i="1" dirty="0"/>
              <a:t>(please remove this slide before sharing/presenting).  </a:t>
            </a:r>
          </a:p>
          <a:p>
            <a:endParaRPr lang="en-US" dirty="0"/>
          </a:p>
          <a:p>
            <a:r>
              <a:rPr lang="en-US" dirty="0"/>
              <a:t>Here are a few things to consider before presenting:</a:t>
            </a:r>
          </a:p>
          <a:p>
            <a:pPr marL="285750" indent="-285750">
              <a:buFont typeface="Arial" panose="020B0604020202020204" pitchFamily="34" charset="0"/>
              <a:buChar char="•"/>
            </a:pPr>
            <a:r>
              <a:rPr lang="en-US" dirty="0"/>
              <a:t>Throughout the presentation certain general resources are listed that are available through Each Mind Matters and Know the Signs. </a:t>
            </a:r>
          </a:p>
          <a:p>
            <a:pPr marL="742950" lvl="1" indent="-285750">
              <a:buFont typeface="Arial" panose="020B0604020202020204" pitchFamily="34" charset="0"/>
              <a:buChar char="•"/>
            </a:pPr>
            <a:r>
              <a:rPr lang="en-US" dirty="0"/>
              <a:t>When presenting to specific groups, we encourage you to take advantage of the resources for diverse communities available at </a:t>
            </a:r>
            <a:r>
              <a:rPr lang="en-US" b="1" dirty="0">
                <a:solidFill>
                  <a:schemeClr val="accent4"/>
                </a:solidFill>
                <a:hlinkClick r:id="rId3">
                  <a:extLst>
                    <a:ext uri="{A12FA001-AC4F-418D-AE19-62706E023703}">
                      <ahyp:hlinkClr xmlns:ahyp="http://schemas.microsoft.com/office/drawing/2018/hyperlinkcolor" val="tx"/>
                    </a:ext>
                  </a:extLst>
                </a:hlinkClick>
              </a:rPr>
              <a:t>EMMResourceCenter.org</a:t>
            </a:r>
            <a:r>
              <a:rPr lang="en-US" dirty="0"/>
              <a:t>. </a:t>
            </a:r>
          </a:p>
          <a:p>
            <a:pPr marL="742950" lvl="1" indent="-285750">
              <a:buFont typeface="Arial" panose="020B0604020202020204" pitchFamily="34" charset="0"/>
              <a:buChar char="•"/>
            </a:pPr>
            <a:r>
              <a:rPr lang="en-US" dirty="0"/>
              <a:t>If you need help locating a specific resource, or resources for a specific population, please contact us at </a:t>
            </a:r>
            <a:r>
              <a:rPr lang="en-US" dirty="0">
                <a:solidFill>
                  <a:schemeClr val="accent4"/>
                </a:solidFill>
                <a:hlinkClick r:id="rId4">
                  <a:extLst>
                    <a:ext uri="{A12FA001-AC4F-418D-AE19-62706E023703}">
                      <ahyp:hlinkClr xmlns:ahyp="http://schemas.microsoft.com/office/drawing/2018/hyperlinkcolor" val="tx"/>
                    </a:ext>
                  </a:extLst>
                </a:hlinkClick>
              </a:rPr>
              <a:t>info@suicideispreventable.org</a:t>
            </a:r>
            <a:r>
              <a:rPr lang="en-US" dirty="0">
                <a:solidFill>
                  <a:schemeClr val="accent4"/>
                </a:solidFill>
              </a:rPr>
              <a:t> </a:t>
            </a:r>
          </a:p>
          <a:p>
            <a:pPr marL="285750" indent="-285750">
              <a:buClr>
                <a:schemeClr val="tx2"/>
              </a:buClr>
              <a:buFont typeface="Arial" panose="020B0604020202020204" pitchFamily="34" charset="0"/>
              <a:buChar char="•"/>
            </a:pPr>
            <a:r>
              <a:rPr lang="en-US" dirty="0"/>
              <a:t>The slides also include some media pieces including short films and PSAs available from Each Mind Matters. You can find additional media options at:</a:t>
            </a:r>
          </a:p>
          <a:p>
            <a:pPr marL="1200150" lvl="2" indent="-285750">
              <a:buClr>
                <a:schemeClr val="tx2"/>
              </a:buClr>
              <a:buFont typeface="Arial" panose="020B0604020202020204" pitchFamily="34" charset="0"/>
              <a:buChar char="•"/>
            </a:pPr>
            <a:r>
              <a:rPr kumimoji="0" lang="en-US" i="0" u="none" strike="noStrike" kern="1200" cap="none" spc="0" normalizeH="0" baseline="0" noProof="0" dirty="0">
                <a:ln>
                  <a:noFill/>
                </a:ln>
                <a:solidFill>
                  <a:srgbClr val="008EA8"/>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EMMResourceCenter.org</a:t>
            </a:r>
            <a:endParaRPr kumimoji="0" lang="en-US" i="0" u="none" strike="noStrike" kern="1200" cap="none" spc="0" normalizeH="0" baseline="0" noProof="0" dirty="0">
              <a:ln>
                <a:noFill/>
              </a:ln>
              <a:solidFill>
                <a:schemeClr val="accent4"/>
              </a:solidFill>
              <a:effectLst/>
              <a:uLnTx/>
              <a:uFillTx/>
              <a:latin typeface="Calibri" panose="020F0502020204030204"/>
              <a:ea typeface="+mn-ea"/>
              <a:cs typeface="+mn-cs"/>
            </a:endParaRPr>
          </a:p>
          <a:p>
            <a:pPr marL="1200150" lvl="2" indent="-285750">
              <a:buClr>
                <a:schemeClr val="tx2"/>
              </a:buClr>
              <a:buFont typeface="Arial" panose="020B0604020202020204" pitchFamily="34" charset="0"/>
              <a:buChar char="•"/>
            </a:pPr>
            <a:r>
              <a:rPr lang="en-US" dirty="0">
                <a:solidFill>
                  <a:schemeClr val="accent4"/>
                </a:solidFill>
                <a:hlinkClick r:id="rId5">
                  <a:extLst>
                    <a:ext uri="{A12FA001-AC4F-418D-AE19-62706E023703}">
                      <ahyp:hlinkClr xmlns:ahyp="http://schemas.microsoft.com/office/drawing/2018/hyperlinkcolor" val="tx"/>
                    </a:ext>
                  </a:extLst>
                </a:hlinkClick>
              </a:rPr>
              <a:t>www.EachMindMatters.org</a:t>
            </a:r>
            <a:endParaRPr lang="en-US" dirty="0">
              <a:solidFill>
                <a:schemeClr val="accent4"/>
              </a:solidFill>
            </a:endParaRPr>
          </a:p>
          <a:p>
            <a:pPr marL="285750" indent="-285750">
              <a:buClr>
                <a:schemeClr val="tx2"/>
              </a:buClr>
              <a:buFont typeface="Arial" panose="020B0604020202020204" pitchFamily="34" charset="0"/>
              <a:buChar char="•"/>
            </a:pPr>
            <a:r>
              <a:rPr lang="en-US" dirty="0"/>
              <a:t>Additional suicide prevention films created by youth for youth from across California in many different languages can be found </a:t>
            </a:r>
            <a:r>
              <a:rPr lang="en-US" dirty="0">
                <a:solidFill>
                  <a:schemeClr val="accent4"/>
                </a:solidFill>
                <a:hlinkClick r:id="rId6">
                  <a:extLst>
                    <a:ext uri="{A12FA001-AC4F-418D-AE19-62706E023703}">
                      <ahyp:hlinkClr xmlns:ahyp="http://schemas.microsoft.com/office/drawing/2018/hyperlinkcolor" val="tx"/>
                    </a:ext>
                  </a:extLst>
                </a:hlinkClick>
              </a:rPr>
              <a:t>www.DirectingChangeCA.org/films</a:t>
            </a:r>
            <a:r>
              <a:rPr lang="en-US" dirty="0">
                <a:solidFill>
                  <a:schemeClr val="accent4"/>
                </a:solidFill>
              </a:rPr>
              <a:t>  </a:t>
            </a:r>
          </a:p>
          <a:p>
            <a:pPr marL="285750" indent="-285750">
              <a:buClr>
                <a:schemeClr val="tx2"/>
              </a:buClr>
              <a:buFont typeface="Arial" panose="020B0604020202020204" pitchFamily="34" charset="0"/>
              <a:buChar char="•"/>
            </a:pPr>
            <a:r>
              <a:rPr lang="en-US" dirty="0"/>
              <a:t>Short (28 second) word animated videos in English and Spanish with music to play as an introduction to your presentation: </a:t>
            </a:r>
            <a:r>
              <a:rPr lang="en-US" dirty="0">
                <a:solidFill>
                  <a:srgbClr val="1ECBE2"/>
                </a:solidFill>
                <a:hlinkClick r:id="rId7">
                  <a:extLst>
                    <a:ext uri="{A12FA001-AC4F-418D-AE19-62706E023703}">
                      <ahyp:hlinkClr xmlns:ahyp="http://schemas.microsoft.com/office/drawing/2018/hyperlinkcolor" val="tx"/>
                    </a:ext>
                  </a:extLst>
                </a:hlinkClick>
              </a:rPr>
              <a:t>https://emmresourcecenter.org/resources/suicide-prevention-social-media-posts-and-animations</a:t>
            </a:r>
            <a:endParaRPr lang="en-US" dirty="0">
              <a:solidFill>
                <a:srgbClr val="1ECBE2"/>
              </a:solidFill>
            </a:endParaRPr>
          </a:p>
          <a:p>
            <a:pPr marL="285750" indent="-285750">
              <a:buClr>
                <a:schemeClr val="tx2"/>
              </a:buClr>
              <a:buFont typeface="Arial" panose="020B0604020202020204" pitchFamily="34" charset="0"/>
              <a:buChar char="•"/>
            </a:pPr>
            <a:endParaRPr lang="en-US" dirty="0">
              <a:solidFill>
                <a:schemeClr val="accent4"/>
              </a:solidFill>
            </a:endParaRPr>
          </a:p>
          <a:p>
            <a:endParaRPr lang="en-US" dirty="0"/>
          </a:p>
        </p:txBody>
      </p:sp>
      <p:sp>
        <p:nvSpPr>
          <p:cNvPr id="4" name="Rectangle 3">
            <a:extLst>
              <a:ext uri="{FF2B5EF4-FFF2-40B4-BE49-F238E27FC236}">
                <a16:creationId xmlns:a16="http://schemas.microsoft.com/office/drawing/2014/main" id="{4855D4FA-E988-459A-ADEB-5C0914A3C508}"/>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8">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112760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748AD1-39FA-4E7C-996B-83D2CE286771}"/>
              </a:ext>
            </a:extLst>
          </p:cNvPr>
          <p:cNvSpPr>
            <a:spLocks noGrp="1"/>
          </p:cNvSpPr>
          <p:nvPr>
            <p:ph type="title"/>
          </p:nvPr>
        </p:nvSpPr>
        <p:spPr>
          <a:xfrm>
            <a:off x="4931229" y="243314"/>
            <a:ext cx="6847110" cy="1258915"/>
          </a:xfrm>
        </p:spPr>
        <p:txBody>
          <a:bodyPr>
            <a:normAutofit/>
          </a:bodyPr>
          <a:lstStyle/>
          <a:p>
            <a:r>
              <a:rPr lang="en-US" b="1" dirty="0">
                <a:solidFill>
                  <a:schemeClr val="bg1"/>
                </a:solidFill>
              </a:rPr>
              <a:t>Starting the Conversation</a:t>
            </a:r>
          </a:p>
        </p:txBody>
      </p:sp>
      <p:cxnSp>
        <p:nvCxnSpPr>
          <p:cNvPr id="3" name="Straight Connector 2">
            <a:extLst>
              <a:ext uri="{FF2B5EF4-FFF2-40B4-BE49-F238E27FC236}">
                <a16:creationId xmlns:a16="http://schemas.microsoft.com/office/drawing/2014/main" id="{B687064A-1C07-4FB2-B7C2-E95B60D6594A}"/>
              </a:ext>
            </a:extLst>
          </p:cNvPr>
          <p:cNvCxnSpPr>
            <a:cxnSpLocks/>
          </p:cNvCxnSpPr>
          <p:nvPr/>
        </p:nvCxnSpPr>
        <p:spPr>
          <a:xfrm>
            <a:off x="3115624" y="1423987"/>
            <a:ext cx="0" cy="4045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C8A9025-69F2-45B8-AD6D-4467C0036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60" y="1875838"/>
            <a:ext cx="4435860" cy="3106324"/>
          </a:xfrm>
          <a:prstGeom prst="rect">
            <a:avLst/>
          </a:prstGeom>
        </p:spPr>
      </p:pic>
      <p:sp>
        <p:nvSpPr>
          <p:cNvPr id="8" name="Rectangle 7">
            <a:extLst>
              <a:ext uri="{FF2B5EF4-FFF2-40B4-BE49-F238E27FC236}">
                <a16:creationId xmlns:a16="http://schemas.microsoft.com/office/drawing/2014/main" id="{017018E3-9AF8-4C91-BF83-16DAA0ABEE43}"/>
              </a:ext>
            </a:extLst>
          </p:cNvPr>
          <p:cNvSpPr/>
          <p:nvPr/>
        </p:nvSpPr>
        <p:spPr>
          <a:xfrm>
            <a:off x="3461660" y="1423987"/>
            <a:ext cx="8380582" cy="415498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rPr>
              <a:t>Dad, I’ve noticed some changes in you recently that are worrying me. You used to spend time at the barbershop with your buddies but you haven’t had a haircut in a long time. Lately it seems like you aren’t enjoying all the things you used to like doing.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rPr>
              <a:t>Joe, it’s not like you to avoid your friends. And I heard you say something earlier today about not being around to see how the next football season goes.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rPr>
              <a:t>Honey, I’m worried about you. You just don’t seem yourself lately. I think your appetite is off and it looks like you’re losing weight. </a:t>
            </a:r>
          </a:p>
        </p:txBody>
      </p:sp>
      <p:sp>
        <p:nvSpPr>
          <p:cNvPr id="5" name="Rectangle 4">
            <a:extLst>
              <a:ext uri="{FF2B5EF4-FFF2-40B4-BE49-F238E27FC236}">
                <a16:creationId xmlns:a16="http://schemas.microsoft.com/office/drawing/2014/main" id="{C3B139F6-EB99-4D85-9854-6A1177E8F85D}"/>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1546473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F565D"/>
        </a:solidFill>
        <a:effectLst/>
      </p:bgPr>
    </p:bg>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FDB1082-C330-43C2-96D8-99D654A970DE}"/>
              </a:ext>
            </a:extLst>
          </p:cNvPr>
          <p:cNvSpPr txBox="1"/>
          <p:nvPr/>
        </p:nvSpPr>
        <p:spPr>
          <a:xfrm>
            <a:off x="6383216" y="2416391"/>
            <a:ext cx="5368622" cy="3200876"/>
          </a:xfrm>
          <a:prstGeom prst="rect">
            <a:avLst/>
          </a:prstGeom>
          <a:noFill/>
        </p:spPr>
        <p:txBody>
          <a:bodyPr wrap="square" rtlCol="0">
            <a:spAutoFit/>
          </a:bodyPr>
          <a:lstStyle/>
          <a:p>
            <a:pPr marL="0" marR="0" lvl="0" indent="0" algn="ctr" defTabSz="457200" rtl="0" eaLnBrk="0" fontAlgn="base" latinLnBrk="0" hangingPunct="0">
              <a:lnSpc>
                <a:spcPct val="100000"/>
              </a:lnSpc>
              <a:spcBef>
                <a:spcPts val="600"/>
              </a:spcBef>
              <a:spcAft>
                <a:spcPct val="0"/>
              </a:spcAft>
              <a:buClr>
                <a:srgbClr val="646E7B"/>
              </a:buClr>
              <a:buSzPct val="71000"/>
              <a:buFont typeface="Arial" pitchFamily="34" charset="0"/>
              <a:buNone/>
              <a:tabLst/>
              <a:defRPr/>
            </a:pPr>
            <a:r>
              <a:rPr kumimoji="0" lang="en-US" sz="3200" b="0" i="0" u="none" strike="noStrike" kern="1200" cap="none" spc="0" normalizeH="0" baseline="0" noProof="0" dirty="0">
                <a:ln>
                  <a:noFill/>
                </a:ln>
                <a:effectLst/>
                <a:uLnTx/>
                <a:uFillTx/>
                <a:latin typeface="Calibri"/>
                <a:ea typeface="Geneva" charset="0"/>
                <a:cs typeface="Arial"/>
              </a:rPr>
              <a:t>Talking about suicide does not increase suicidal behavior.</a:t>
            </a:r>
          </a:p>
          <a:p>
            <a:pPr marL="0" marR="0" lvl="0" indent="0" algn="ctr" defTabSz="457200" rtl="0" eaLnBrk="0" fontAlgn="base" latinLnBrk="0" hangingPunct="0">
              <a:lnSpc>
                <a:spcPct val="100000"/>
              </a:lnSpc>
              <a:spcBef>
                <a:spcPts val="600"/>
              </a:spcBef>
              <a:spcAft>
                <a:spcPct val="0"/>
              </a:spcAft>
              <a:buClr>
                <a:srgbClr val="646E7B"/>
              </a:buClr>
              <a:buSzPct val="71000"/>
              <a:buFont typeface="Arial" pitchFamily="34" charset="0"/>
              <a:buNone/>
              <a:tabLst/>
              <a:defRPr/>
            </a:pPr>
            <a:endParaRPr kumimoji="0" lang="en-US" sz="3200" b="0" i="0" u="none" strike="noStrike" kern="1200" cap="none" spc="0" normalizeH="0" baseline="0" noProof="0" dirty="0">
              <a:ln>
                <a:noFill/>
              </a:ln>
              <a:effectLst/>
              <a:uLnTx/>
              <a:uFillTx/>
              <a:latin typeface="Calibri"/>
              <a:ea typeface="Geneva" charset="0"/>
              <a:cs typeface="Arial"/>
            </a:endParaRPr>
          </a:p>
          <a:p>
            <a:pPr marL="0" marR="0" lvl="0" indent="0" algn="ctr" defTabSz="457200" rtl="0" eaLnBrk="0" fontAlgn="base" latinLnBrk="0" hangingPunct="0">
              <a:lnSpc>
                <a:spcPct val="100000"/>
              </a:lnSpc>
              <a:spcBef>
                <a:spcPts val="600"/>
              </a:spcBef>
              <a:spcAft>
                <a:spcPct val="0"/>
              </a:spcAft>
              <a:buClr>
                <a:srgbClr val="646E7B"/>
              </a:buClr>
              <a:buSzPct val="71000"/>
              <a:buFont typeface="Arial" pitchFamily="34" charset="0"/>
              <a:buNone/>
              <a:tabLst/>
              <a:defRPr/>
            </a:pPr>
            <a:r>
              <a:rPr kumimoji="0" lang="en-US" sz="3200" b="0" i="0" u="none" strike="noStrike" kern="1200" cap="none" spc="0" normalizeH="0" baseline="0" noProof="0" dirty="0">
                <a:ln>
                  <a:noFill/>
                </a:ln>
                <a:effectLst/>
                <a:uLnTx/>
                <a:uFillTx/>
                <a:latin typeface="Calibri"/>
                <a:ea typeface="Geneva" charset="0"/>
                <a:cs typeface="Arial"/>
              </a:rPr>
              <a:t>By talking openly and directly, you are sending the message that you care and want to help.</a:t>
            </a:r>
          </a:p>
        </p:txBody>
      </p:sp>
      <p:sp>
        <p:nvSpPr>
          <p:cNvPr id="7" name="TextBox 6">
            <a:extLst>
              <a:ext uri="{FF2B5EF4-FFF2-40B4-BE49-F238E27FC236}">
                <a16:creationId xmlns:a16="http://schemas.microsoft.com/office/drawing/2014/main" id="{C38ADE19-59FF-4298-ACC5-9F6CCD268D54}"/>
              </a:ext>
            </a:extLst>
          </p:cNvPr>
          <p:cNvSpPr txBox="1"/>
          <p:nvPr/>
        </p:nvSpPr>
        <p:spPr>
          <a:xfrm>
            <a:off x="6487886" y="452735"/>
            <a:ext cx="6096000" cy="923330"/>
          </a:xfrm>
          <a:prstGeom prst="rect">
            <a:avLst/>
          </a:prstGeom>
          <a:noFill/>
        </p:spPr>
        <p:txBody>
          <a:bodyPr wrap="square">
            <a:spAutoFit/>
          </a:bodyPr>
          <a:lstStyle/>
          <a:p>
            <a:r>
              <a:rPr kumimoji="0" lang="en-US" sz="5400" b="1" i="0" u="none" strike="noStrike" kern="1200" cap="none" spc="0" normalizeH="0" baseline="0" noProof="0" dirty="0">
                <a:ln>
                  <a:noFill/>
                </a:ln>
                <a:effectLst/>
                <a:uLnTx/>
                <a:uFillTx/>
                <a:latin typeface="Calibri Light" panose="020F0302020204030204"/>
                <a:ea typeface="+mj-ea"/>
                <a:cs typeface="+mj-cs"/>
              </a:rPr>
              <a:t>It’s </a:t>
            </a:r>
            <a:r>
              <a:rPr kumimoji="0" lang="en-US" sz="5400" b="1" i="1" u="none" strike="noStrike" kern="1200" cap="none" spc="0" normalizeH="0" baseline="0" noProof="0" dirty="0">
                <a:ln>
                  <a:noFill/>
                </a:ln>
                <a:effectLst/>
                <a:uLnTx/>
                <a:uFillTx/>
                <a:latin typeface="Calibri Light" panose="020F0302020204030204"/>
                <a:ea typeface="+mj-ea"/>
                <a:cs typeface="+mj-cs"/>
              </a:rPr>
              <a:t>OK</a:t>
            </a:r>
            <a:r>
              <a:rPr kumimoji="0" lang="en-US" sz="5400" b="1" i="0" u="none" strike="noStrike" kern="1200" cap="none" spc="0" normalizeH="0" baseline="0" noProof="0" dirty="0">
                <a:ln>
                  <a:noFill/>
                </a:ln>
                <a:effectLst/>
                <a:uLnTx/>
                <a:uFillTx/>
                <a:latin typeface="Calibri Light" panose="020F0302020204030204"/>
                <a:ea typeface="+mj-ea"/>
                <a:cs typeface="+mj-cs"/>
              </a:rPr>
              <a:t> to be Direct</a:t>
            </a:r>
            <a:endParaRPr lang="en-US" dirty="0"/>
          </a:p>
        </p:txBody>
      </p:sp>
      <p:pic>
        <p:nvPicPr>
          <p:cNvPr id="10" name="Picture 9">
            <a:extLst>
              <a:ext uri="{FF2B5EF4-FFF2-40B4-BE49-F238E27FC236}">
                <a16:creationId xmlns:a16="http://schemas.microsoft.com/office/drawing/2014/main" id="{C0DF9515-CBA2-4892-80BD-D56761F1A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706" y="-467066"/>
            <a:ext cx="9813754" cy="6872331"/>
          </a:xfrm>
          <a:prstGeom prst="rect">
            <a:avLst/>
          </a:prstGeom>
        </p:spPr>
      </p:pic>
      <p:sp>
        <p:nvSpPr>
          <p:cNvPr id="12" name="TextBox 11">
            <a:extLst>
              <a:ext uri="{FF2B5EF4-FFF2-40B4-BE49-F238E27FC236}">
                <a16:creationId xmlns:a16="http://schemas.microsoft.com/office/drawing/2014/main" id="{A7036556-FAD9-46C8-AD54-9D64BC49CF75}"/>
              </a:ext>
            </a:extLst>
          </p:cNvPr>
          <p:cNvSpPr txBox="1"/>
          <p:nvPr/>
        </p:nvSpPr>
        <p:spPr>
          <a:xfrm>
            <a:off x="590551" y="1511388"/>
            <a:ext cx="2914650" cy="2308324"/>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565D"/>
                </a:solidFill>
                <a:effectLst/>
                <a:uLnTx/>
                <a:uFillTx/>
                <a:latin typeface="Calibri" panose="020F0502020204030204" pitchFamily="34" charset="0"/>
                <a:ea typeface="MS PGothic" panose="020B0600070205080204" pitchFamily="34" charset="-128"/>
                <a:cs typeface="+mn-cs"/>
              </a:rPr>
              <a:t>Are you thinking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565D"/>
                </a:solidFill>
                <a:effectLst/>
                <a:uLnTx/>
                <a:uFillTx/>
                <a:latin typeface="Calibri" panose="020F0502020204030204" pitchFamily="34" charset="0"/>
                <a:ea typeface="MS PGothic" panose="020B0600070205080204" pitchFamily="34" charset="-128"/>
                <a:cs typeface="+mn-cs"/>
              </a:rPr>
              <a:t>about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565D"/>
                </a:solidFill>
                <a:effectLst/>
                <a:uLnTx/>
                <a:uFillTx/>
                <a:latin typeface="Calibri" panose="020F0502020204030204" pitchFamily="34" charset="0"/>
                <a:ea typeface="MS PGothic" panose="020B0600070205080204" pitchFamily="34" charset="-128"/>
                <a:cs typeface="+mn-cs"/>
              </a:rPr>
              <a:t>suicide?</a:t>
            </a:r>
          </a:p>
        </p:txBody>
      </p:sp>
      <p:sp>
        <p:nvSpPr>
          <p:cNvPr id="13" name="Rectangle 12">
            <a:extLst>
              <a:ext uri="{FF2B5EF4-FFF2-40B4-BE49-F238E27FC236}">
                <a16:creationId xmlns:a16="http://schemas.microsoft.com/office/drawing/2014/main" id="{B27A0F83-BA9F-4FBE-8530-C7250E9939B2}"/>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3787521225"/>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3522C9F-03B3-4347-BAF7-B5795C2443FE}"/>
              </a:ext>
            </a:extLst>
          </p:cNvPr>
          <p:cNvSpPr txBox="1"/>
          <p:nvPr/>
        </p:nvSpPr>
        <p:spPr>
          <a:xfrm>
            <a:off x="0" y="-79653"/>
            <a:ext cx="1764082" cy="7017306"/>
          </a:xfrm>
          <a:prstGeom prst="rect">
            <a:avLst/>
          </a:prstGeom>
          <a:solidFill>
            <a:srgbClr val="1F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ontent Placeholder 1">
            <a:extLst>
              <a:ext uri="{FF2B5EF4-FFF2-40B4-BE49-F238E27FC236}">
                <a16:creationId xmlns:a16="http://schemas.microsoft.com/office/drawing/2014/main" id="{B2F900DD-D267-4B18-A401-98B739E977A4}"/>
              </a:ext>
            </a:extLst>
          </p:cNvPr>
          <p:cNvSpPr txBox="1">
            <a:spLocks/>
          </p:cNvSpPr>
          <p:nvPr/>
        </p:nvSpPr>
        <p:spPr bwMode="auto">
          <a:xfrm>
            <a:off x="6535270" y="201983"/>
            <a:ext cx="5492163" cy="5438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eaLnBrk="1" fontAlgn="auto" hangingPunct="1">
              <a:lnSpc>
                <a:spcPct val="110000"/>
              </a:lnSpc>
              <a:spcAft>
                <a:spcPts val="600"/>
              </a:spcAft>
              <a:buClr>
                <a:srgbClr val="646E7B"/>
              </a:buClr>
              <a:defRPr/>
            </a:pPr>
            <a:r>
              <a:rPr kumimoji="0" lang="en-US" sz="2800" i="0" u="none" strike="noStrike" kern="1200" cap="none" spc="0" normalizeH="0" baseline="0" noProof="0" dirty="0">
                <a:ln>
                  <a:noFill/>
                </a:ln>
                <a:solidFill>
                  <a:srgbClr val="00565D"/>
                </a:solidFill>
                <a:effectLst/>
                <a:uLnTx/>
                <a:uFillTx/>
                <a:latin typeface="Arial"/>
                <a:cs typeface="Arial"/>
              </a:rPr>
              <a:t>Are you thinking about suicide?</a:t>
            </a:r>
          </a:p>
          <a:p>
            <a:pPr marL="457200" indent="-457200" eaLnBrk="1" fontAlgn="auto" hangingPunct="1">
              <a:lnSpc>
                <a:spcPct val="110000"/>
              </a:lnSpc>
              <a:spcAft>
                <a:spcPts val="600"/>
              </a:spcAft>
              <a:buClr>
                <a:srgbClr val="646E7B"/>
              </a:buClr>
              <a:defRPr/>
            </a:pPr>
            <a:r>
              <a:rPr kumimoji="0" lang="en-US" sz="2800" i="0" u="none" strike="noStrike" kern="1200" cap="none" spc="0" normalizeH="0" baseline="0" noProof="0" dirty="0">
                <a:ln>
                  <a:noFill/>
                </a:ln>
                <a:solidFill>
                  <a:srgbClr val="00565D"/>
                </a:solidFill>
                <a:effectLst/>
                <a:uLnTx/>
                <a:uFillTx/>
                <a:latin typeface="Arial"/>
                <a:cs typeface="Arial"/>
              </a:rPr>
              <a:t>Have you thought about how you would do it? </a:t>
            </a:r>
            <a:r>
              <a:rPr kumimoji="0" lang="en-US" sz="2800" u="none" strike="noStrike" kern="1200" cap="none" spc="0" normalizeH="0" baseline="0" noProof="0" dirty="0">
                <a:ln>
                  <a:noFill/>
                </a:ln>
                <a:solidFill>
                  <a:srgbClr val="00565D"/>
                </a:solidFill>
                <a:effectLst/>
                <a:uLnTx/>
                <a:uFillTx/>
                <a:latin typeface="Arial"/>
                <a:cs typeface="Arial"/>
              </a:rPr>
              <a:t>(</a:t>
            </a:r>
            <a:r>
              <a:rPr kumimoji="0" lang="en-US" sz="2800" i="1" u="none" strike="noStrike" kern="1200" cap="none" spc="0" normalizeH="0" baseline="0" noProof="0" dirty="0">
                <a:ln>
                  <a:noFill/>
                </a:ln>
                <a:solidFill>
                  <a:srgbClr val="00565D"/>
                </a:solidFill>
                <a:effectLst/>
                <a:uLnTx/>
                <a:uFillTx/>
                <a:latin typeface="Arial"/>
                <a:cs typeface="Arial"/>
              </a:rPr>
              <a:t>have you made a plan?</a:t>
            </a:r>
            <a:r>
              <a:rPr kumimoji="0" lang="en-US" sz="2800" u="none" strike="noStrike" kern="1200" cap="none" spc="0" normalizeH="0" baseline="0" noProof="0" dirty="0">
                <a:ln>
                  <a:noFill/>
                </a:ln>
                <a:solidFill>
                  <a:srgbClr val="00565D"/>
                </a:solidFill>
                <a:effectLst/>
                <a:uLnTx/>
                <a:uFillTx/>
                <a:latin typeface="Arial"/>
                <a:cs typeface="Arial"/>
              </a:rPr>
              <a:t>)</a:t>
            </a:r>
          </a:p>
          <a:p>
            <a:pPr marL="457200" indent="-457200" eaLnBrk="1" fontAlgn="auto" hangingPunct="1">
              <a:lnSpc>
                <a:spcPct val="110000"/>
              </a:lnSpc>
              <a:spcAft>
                <a:spcPts val="600"/>
              </a:spcAft>
              <a:buClr>
                <a:srgbClr val="646E7B"/>
              </a:buClr>
              <a:defRPr/>
            </a:pPr>
            <a:r>
              <a:rPr kumimoji="0" lang="en-US" sz="2800" i="0" u="none" strike="noStrike" kern="1200" cap="none" spc="0" normalizeH="0" baseline="0" noProof="0" dirty="0">
                <a:ln>
                  <a:noFill/>
                </a:ln>
                <a:solidFill>
                  <a:srgbClr val="00565D"/>
                </a:solidFill>
                <a:effectLst/>
                <a:uLnTx/>
                <a:uFillTx/>
                <a:latin typeface="Arial"/>
                <a:cs typeface="Arial"/>
              </a:rPr>
              <a:t>When do you feel the most pain? What happens before that leads to you thinking about suicide?</a:t>
            </a:r>
          </a:p>
          <a:p>
            <a:pPr marL="457200" indent="-457200" eaLnBrk="1" fontAlgn="auto" hangingPunct="1">
              <a:lnSpc>
                <a:spcPct val="110000"/>
              </a:lnSpc>
              <a:spcAft>
                <a:spcPts val="600"/>
              </a:spcAft>
              <a:buClr>
                <a:srgbClr val="646E7B"/>
              </a:buClr>
              <a:defRPr/>
            </a:pPr>
            <a:r>
              <a:rPr kumimoji="0" lang="en-US" sz="2800" i="0" u="none" strike="noStrike" kern="1200" cap="none" spc="0" normalizeH="0" baseline="0" noProof="0" dirty="0">
                <a:ln>
                  <a:noFill/>
                </a:ln>
                <a:solidFill>
                  <a:srgbClr val="00565D"/>
                </a:solidFill>
                <a:effectLst/>
                <a:uLnTx/>
                <a:uFillTx/>
                <a:latin typeface="Arial"/>
                <a:cs typeface="Arial"/>
              </a:rPr>
              <a:t>What have you done in the past to stop you from making an attempt?</a:t>
            </a:r>
          </a:p>
          <a:p>
            <a:pPr marL="73025" marR="0" lvl="0" indent="-228600" algn="l" defTabSz="457200" rtl="0" eaLnBrk="0" fontAlgn="base" latinLnBrk="0" hangingPunct="0">
              <a:lnSpc>
                <a:spcPct val="100000"/>
              </a:lnSpc>
              <a:spcBef>
                <a:spcPts val="600"/>
              </a:spcBef>
              <a:spcAft>
                <a:spcPct val="0"/>
              </a:spcAft>
              <a:buClr>
                <a:srgbClr val="646E7B"/>
              </a:buClr>
              <a:buSzPct val="71000"/>
              <a:buFont typeface="Arial" pitchFamily="34" charset="0"/>
              <a:buChar char="•"/>
              <a:tabLst/>
              <a:defRPr/>
            </a:pPr>
            <a:endParaRPr kumimoji="0" lang="en-US" sz="3200" b="0" i="0" u="none" strike="noStrike" kern="1200" cap="none" spc="0" normalizeH="0" baseline="0" noProof="0" dirty="0">
              <a:ln>
                <a:noFill/>
              </a:ln>
              <a:solidFill>
                <a:srgbClr val="646E7B"/>
              </a:solidFill>
              <a:effectLst/>
              <a:uLnTx/>
              <a:uFillTx/>
              <a:latin typeface="Arial"/>
              <a:cs typeface="Arial"/>
            </a:endParaRPr>
          </a:p>
        </p:txBody>
      </p:sp>
      <p:sp>
        <p:nvSpPr>
          <p:cNvPr id="10" name="Rectangle 9">
            <a:extLst>
              <a:ext uri="{FF2B5EF4-FFF2-40B4-BE49-F238E27FC236}">
                <a16:creationId xmlns:a16="http://schemas.microsoft.com/office/drawing/2014/main" id="{70CE4FE1-28A9-436D-B27A-0C1ACE061D81}"/>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3">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pic>
        <p:nvPicPr>
          <p:cNvPr id="5" name="Picture 4" descr="A picture containing dog, sitting, book, brown&#10;&#10;Description automatically generated">
            <a:extLst>
              <a:ext uri="{FF2B5EF4-FFF2-40B4-BE49-F238E27FC236}">
                <a16:creationId xmlns:a16="http://schemas.microsoft.com/office/drawing/2014/main" id="{E1F24B45-3BB1-4A55-A3B1-60CFE954597F}"/>
              </a:ext>
            </a:extLst>
          </p:cNvPr>
          <p:cNvPicPr>
            <a:picLocks noChangeAspect="1"/>
          </p:cNvPicPr>
          <p:nvPr/>
        </p:nvPicPr>
        <p:blipFill>
          <a:blip r:embed="rId4"/>
          <a:stretch>
            <a:fillRect/>
          </a:stretch>
        </p:blipFill>
        <p:spPr>
          <a:xfrm>
            <a:off x="888839" y="593003"/>
            <a:ext cx="5207161" cy="5207161"/>
          </a:xfrm>
          <a:prstGeom prst="rect">
            <a:avLst/>
          </a:prstGeom>
        </p:spPr>
      </p:pic>
    </p:spTree>
    <p:extLst>
      <p:ext uri="{BB962C8B-B14F-4D97-AF65-F5344CB8AC3E}">
        <p14:creationId xmlns:p14="http://schemas.microsoft.com/office/powerpoint/2010/main" val="188679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723A45-275D-4086-81AD-E23CFEAC1866}"/>
              </a:ext>
            </a:extLst>
          </p:cNvPr>
          <p:cNvSpPr txBox="1"/>
          <p:nvPr/>
        </p:nvSpPr>
        <p:spPr>
          <a:xfrm flipH="1">
            <a:off x="0" y="203660"/>
            <a:ext cx="12191999" cy="707886"/>
          </a:xfrm>
          <a:prstGeom prst="rect">
            <a:avLst/>
          </a:prstGeom>
          <a:solidFill>
            <a:srgbClr val="00565D"/>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Tips for Effective Communication</a:t>
            </a:r>
          </a:p>
        </p:txBody>
      </p:sp>
      <p:sp>
        <p:nvSpPr>
          <p:cNvPr id="5" name="Slide Number Placeholder 4">
            <a:extLst>
              <a:ext uri="{FF2B5EF4-FFF2-40B4-BE49-F238E27FC236}">
                <a16:creationId xmlns:a16="http://schemas.microsoft.com/office/drawing/2014/main" id="{C7161065-FF97-4E69-9DB7-F2E7554028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79552C4D-A30B-1344-8F80-73133DD3C5C8}"/>
              </a:ext>
            </a:extLst>
          </p:cNvPr>
          <p:cNvCxnSpPr>
            <a:cxnSpLocks/>
          </p:cNvCxnSpPr>
          <p:nvPr/>
        </p:nvCxnSpPr>
        <p:spPr>
          <a:xfrm>
            <a:off x="4383172" y="1524000"/>
            <a:ext cx="0" cy="4431850"/>
          </a:xfrm>
          <a:prstGeom prst="line">
            <a:avLst/>
          </a:prstGeom>
        </p:spPr>
        <p:style>
          <a:lnRef idx="1">
            <a:schemeClr val="accent1"/>
          </a:lnRef>
          <a:fillRef idx="0">
            <a:schemeClr val="accent1"/>
          </a:fillRef>
          <a:effectRef idx="0">
            <a:schemeClr val="accent1"/>
          </a:effectRef>
          <a:fontRef idx="minor">
            <a:schemeClr val="tx1"/>
          </a:fontRef>
        </p:style>
      </p:cxnSp>
      <p:sp>
        <p:nvSpPr>
          <p:cNvPr id="8" name="Rounded Rectangular Callout 10">
            <a:extLst>
              <a:ext uri="{FF2B5EF4-FFF2-40B4-BE49-F238E27FC236}">
                <a16:creationId xmlns:a16="http://schemas.microsoft.com/office/drawing/2014/main" id="{F36E8A89-872A-41B7-9413-2EF8D1FF72CE}"/>
              </a:ext>
            </a:extLst>
          </p:cNvPr>
          <p:cNvSpPr/>
          <p:nvPr/>
        </p:nvSpPr>
        <p:spPr>
          <a:xfrm>
            <a:off x="379680" y="1880569"/>
            <a:ext cx="3666036" cy="3397898"/>
          </a:xfrm>
          <a:prstGeom prst="wedgeRoundRectCallout">
            <a:avLst/>
          </a:prstGeom>
          <a:solidFill>
            <a:srgbClr val="00565D"/>
          </a:solidFill>
          <a:ln w="9525" cap="flat" cmpd="sng" algn="ctr">
            <a:solidFill>
              <a:srgbClr val="646E7B"/>
            </a:solidFill>
            <a:prstDash val="solid"/>
          </a:ln>
          <a:effectLst>
            <a:outerShdw blurRad="40000" dist="23000" dir="5400000" rotWithShape="0">
              <a:srgbClr val="000000">
                <a:alpha val="35000"/>
              </a:srgbClr>
            </a:outerShdw>
          </a:effectLst>
        </p:spPr>
        <p:txBody>
          <a:bodyPr rtlCol="0" anchor="ctr"/>
          <a:lstStyle/>
          <a:p>
            <a:pPr marL="0" marR="0" lvl="0" indent="0" defTabSz="457200" eaLnBrk="0" fontAlgn="base" latinLnBrk="0" hangingPunct="0">
              <a:lnSpc>
                <a:spcPct val="100000"/>
              </a:lnSpc>
              <a:spcBef>
                <a:spcPct val="0"/>
              </a:spcBef>
              <a:spcAft>
                <a:spcPct val="0"/>
              </a:spcAft>
              <a:buClrTx/>
              <a:buSzTx/>
              <a:buFontTx/>
              <a:buNone/>
              <a:tabLst/>
              <a:defRPr/>
            </a:pPr>
            <a:r>
              <a:rPr kumimoji="0" lang="en-US" sz="2800" b="0" i="1" u="none" strike="noStrike" kern="0" cap="none" spc="0" normalizeH="0" baseline="0" noProof="0" dirty="0">
                <a:ln>
                  <a:noFill/>
                </a:ln>
                <a:solidFill>
                  <a:srgbClr val="FFFFFF"/>
                </a:solidFill>
                <a:effectLst/>
                <a:uLnTx/>
                <a:uFillTx/>
                <a:latin typeface="Calibri"/>
                <a:ea typeface="MS PGothic" panose="020B0600070205080204" pitchFamily="34" charset="-128"/>
                <a:cs typeface="+mn-cs"/>
              </a:rPr>
              <a:t>You don’t have to have all  the answers.</a:t>
            </a:r>
          </a:p>
          <a:p>
            <a:pPr marL="0" marR="0" lvl="0" indent="0" defTabSz="457200" eaLnBrk="0" fontAlgn="base" latinLnBrk="0" hangingPunct="0">
              <a:lnSpc>
                <a:spcPct val="100000"/>
              </a:lnSpc>
              <a:spcBef>
                <a:spcPct val="0"/>
              </a:spcBef>
              <a:spcAft>
                <a:spcPct val="0"/>
              </a:spcAft>
              <a:buClrTx/>
              <a:buSzTx/>
              <a:buFontTx/>
              <a:buNone/>
              <a:tabLst/>
              <a:defRPr/>
            </a:pPr>
            <a:endParaRPr kumimoji="0" lang="en-US" sz="2800" b="0" i="1" u="none" strike="noStrike" kern="0" cap="none" spc="0" normalizeH="0" baseline="0" noProof="0" dirty="0">
              <a:ln>
                <a:noFill/>
              </a:ln>
              <a:solidFill>
                <a:srgbClr val="FFFFFF"/>
              </a:solidFill>
              <a:effectLst/>
              <a:uLnTx/>
              <a:uFillTx/>
              <a:latin typeface="Calibri"/>
              <a:ea typeface="MS PGothic" panose="020B0600070205080204" pitchFamily="34" charset="-128"/>
              <a:cs typeface="+mn-cs"/>
            </a:endParaRPr>
          </a:p>
          <a:p>
            <a:pPr marL="0" marR="0" lvl="0" indent="0" defTabSz="457200" eaLnBrk="0" fontAlgn="base" latinLnBrk="0" hangingPunct="0">
              <a:lnSpc>
                <a:spcPct val="100000"/>
              </a:lnSpc>
              <a:spcBef>
                <a:spcPct val="0"/>
              </a:spcBef>
              <a:spcAft>
                <a:spcPct val="0"/>
              </a:spcAft>
              <a:buClrTx/>
              <a:buSzTx/>
              <a:buFontTx/>
              <a:buNone/>
              <a:tabLst/>
              <a:defRPr/>
            </a:pPr>
            <a:r>
              <a:rPr kumimoji="0" lang="en-US" sz="2800" b="0" i="1" u="none" strike="noStrike" kern="0" cap="none" spc="0" normalizeH="0" baseline="0" noProof="0" dirty="0">
                <a:ln>
                  <a:noFill/>
                </a:ln>
                <a:solidFill>
                  <a:srgbClr val="FFFFFF"/>
                </a:solidFill>
                <a:effectLst/>
                <a:uLnTx/>
                <a:uFillTx/>
                <a:latin typeface="Calibri"/>
                <a:ea typeface="MS PGothic" panose="020B0600070205080204" pitchFamily="34" charset="-128"/>
                <a:cs typeface="+mn-cs"/>
              </a:rPr>
              <a:t>The most important thing you can do is listen</a:t>
            </a:r>
            <a:r>
              <a:rPr kumimoji="0" lang="en-US" sz="2400" b="0" i="1" u="none" strike="noStrike" kern="0" cap="none" spc="0" normalizeH="0" baseline="0" noProof="0" dirty="0">
                <a:ln>
                  <a:noFill/>
                </a:ln>
                <a:solidFill>
                  <a:srgbClr val="FFFFFF"/>
                </a:solidFill>
                <a:effectLst/>
                <a:uLnTx/>
                <a:uFillTx/>
                <a:latin typeface="Calibri"/>
                <a:ea typeface="MS PGothic" panose="020B0600070205080204" pitchFamily="34" charset="-128"/>
                <a:cs typeface="+mn-cs"/>
              </a:rPr>
              <a:t>.</a:t>
            </a:r>
          </a:p>
        </p:txBody>
      </p:sp>
      <p:sp>
        <p:nvSpPr>
          <p:cNvPr id="9" name="Rectangle 8">
            <a:extLst>
              <a:ext uri="{FF2B5EF4-FFF2-40B4-BE49-F238E27FC236}">
                <a16:creationId xmlns:a16="http://schemas.microsoft.com/office/drawing/2014/main" id="{CF123C0F-9700-48F2-982B-50DDCA133996}"/>
              </a:ext>
            </a:extLst>
          </p:cNvPr>
          <p:cNvSpPr/>
          <p:nvPr/>
        </p:nvSpPr>
        <p:spPr>
          <a:xfrm>
            <a:off x="4720629" y="1563582"/>
            <a:ext cx="7839101" cy="4031873"/>
          </a:xfrm>
          <a:prstGeom prst="rect">
            <a:avLst/>
          </a:prstGeom>
        </p:spPr>
        <p:txBody>
          <a:bodyPr wrap="square">
            <a:spAutoFit/>
          </a:bodyPr>
          <a:lstStyle/>
          <a:p>
            <a:pPr marL="457200" indent="-457200" defTabSz="457200" eaLnBrk="0" fontAlgn="base" hangingPunct="0">
              <a:spcBef>
                <a:spcPct val="0"/>
              </a:spcBef>
              <a:spcAft>
                <a:spcPct val="0"/>
              </a:spcAft>
              <a:buFont typeface="Arial" panose="020B0604020202020204" pitchFamily="34" charset="0"/>
              <a:buChar char="•"/>
            </a:pPr>
            <a:r>
              <a:rPr lang="en-US" sz="3200" dirty="0">
                <a:solidFill>
                  <a:srgbClr val="00565D"/>
                </a:solidFill>
                <a:ea typeface="MS PGothic" panose="020B0600070205080204" pitchFamily="34" charset="-128"/>
              </a:rPr>
              <a:t>Take a deep breath</a:t>
            </a:r>
          </a:p>
          <a:p>
            <a:pPr marL="457200" indent="-457200" defTabSz="457200" eaLnBrk="0" fontAlgn="base" hangingPunct="0">
              <a:spcBef>
                <a:spcPct val="0"/>
              </a:spcBef>
              <a:spcAft>
                <a:spcPct val="0"/>
              </a:spcAft>
              <a:buFont typeface="Arial" panose="020B0604020202020204" pitchFamily="34" charset="0"/>
              <a:buChar char="•"/>
            </a:pPr>
            <a:r>
              <a:rPr lang="en-US" sz="3200" dirty="0">
                <a:solidFill>
                  <a:srgbClr val="00565D"/>
                </a:solidFill>
                <a:ea typeface="MS PGothic" panose="020B0600070205080204" pitchFamily="34" charset="-128"/>
              </a:rPr>
              <a:t>Create a safe environment</a:t>
            </a:r>
          </a:p>
          <a:p>
            <a:pPr marL="457200" indent="-457200" defTabSz="457200" eaLnBrk="0" fontAlgn="base" hangingPunct="0">
              <a:spcBef>
                <a:spcPct val="0"/>
              </a:spcBef>
              <a:spcAft>
                <a:spcPct val="0"/>
              </a:spcAft>
              <a:buFont typeface="Arial" panose="020B0604020202020204" pitchFamily="34" charset="0"/>
              <a:buChar char="•"/>
            </a:pPr>
            <a:r>
              <a:rPr lang="en-US" sz="3200" dirty="0">
                <a:solidFill>
                  <a:srgbClr val="00565D"/>
                </a:solidFill>
                <a:ea typeface="MS PGothic" panose="020B0600070205080204" pitchFamily="34" charset="-128"/>
              </a:rPr>
              <a:t>Give yourself plenty of time (don’t rush)</a:t>
            </a:r>
          </a:p>
          <a:p>
            <a:pPr marL="457200" indent="-457200" defTabSz="457200" eaLnBrk="0" fontAlgn="base" hangingPunct="0">
              <a:spcBef>
                <a:spcPct val="0"/>
              </a:spcBef>
              <a:spcAft>
                <a:spcPct val="0"/>
              </a:spcAft>
              <a:buFont typeface="Arial" panose="020B0604020202020204" pitchFamily="34" charset="0"/>
              <a:buChar char="•"/>
            </a:pPr>
            <a:r>
              <a:rPr lang="en-US" sz="3200" dirty="0">
                <a:solidFill>
                  <a:srgbClr val="00565D"/>
                </a:solidFill>
                <a:ea typeface="MS PGothic" panose="020B0600070205080204" pitchFamily="34" charset="-128"/>
              </a:rPr>
              <a:t>Be prepared with resources and also for their response (yes or no)</a:t>
            </a:r>
          </a:p>
          <a:p>
            <a:pPr marL="457200" indent="-457200" defTabSz="457200" eaLnBrk="0" fontAlgn="base" hangingPunct="0">
              <a:spcBef>
                <a:spcPct val="0"/>
              </a:spcBef>
              <a:spcAft>
                <a:spcPct val="0"/>
              </a:spcAft>
              <a:buFont typeface="Arial" panose="020B0604020202020204" pitchFamily="34" charset="0"/>
              <a:buChar char="•"/>
            </a:pPr>
            <a:r>
              <a:rPr lang="en-US" sz="3200" dirty="0">
                <a:solidFill>
                  <a:srgbClr val="00565D"/>
                </a:solidFill>
                <a:ea typeface="MS PGothic" panose="020B0600070205080204" pitchFamily="34" charset="-128"/>
              </a:rPr>
              <a:t>Listen more than you talk </a:t>
            </a:r>
          </a:p>
          <a:p>
            <a:pPr marL="457200" indent="-457200" defTabSz="457200" eaLnBrk="0" fontAlgn="base" hangingPunct="0">
              <a:spcBef>
                <a:spcPct val="0"/>
              </a:spcBef>
              <a:spcAft>
                <a:spcPct val="0"/>
              </a:spcAft>
              <a:buFont typeface="Arial" panose="020B0604020202020204" pitchFamily="34" charset="0"/>
              <a:buChar char="•"/>
            </a:pPr>
            <a:r>
              <a:rPr lang="en-US" sz="3200" dirty="0">
                <a:solidFill>
                  <a:srgbClr val="00565D"/>
                </a:solidFill>
                <a:ea typeface="MS PGothic" panose="020B0600070205080204" pitchFamily="34" charset="-128"/>
              </a:rPr>
              <a:t>Make sure to have your own supports in place</a:t>
            </a:r>
          </a:p>
        </p:txBody>
      </p:sp>
      <p:sp>
        <p:nvSpPr>
          <p:cNvPr id="12" name="Rectangle 11">
            <a:extLst>
              <a:ext uri="{FF2B5EF4-FFF2-40B4-BE49-F238E27FC236}">
                <a16:creationId xmlns:a16="http://schemas.microsoft.com/office/drawing/2014/main" id="{E1E3596C-903A-4B63-A0F2-BC40299ACC1C}"/>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3">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3484074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3522C9F-03B3-4347-BAF7-B5795C2443FE}"/>
              </a:ext>
            </a:extLst>
          </p:cNvPr>
          <p:cNvSpPr txBox="1"/>
          <p:nvPr/>
        </p:nvSpPr>
        <p:spPr>
          <a:xfrm>
            <a:off x="0" y="-79653"/>
            <a:ext cx="1764082" cy="7017306"/>
          </a:xfrm>
          <a:prstGeom prst="rect">
            <a:avLst/>
          </a:prstGeom>
          <a:solidFill>
            <a:srgbClr val="1F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B1511B6-78CC-4F58-B565-6089E0EA15F4}"/>
              </a:ext>
            </a:extLst>
          </p:cNvPr>
          <p:cNvSpPr txBox="1"/>
          <p:nvPr/>
        </p:nvSpPr>
        <p:spPr>
          <a:xfrm>
            <a:off x="503269" y="1737538"/>
            <a:ext cx="2867460" cy="2726885"/>
          </a:xfrm>
          <a:prstGeom prst="ellipse">
            <a:avLst/>
          </a:prstGeom>
          <a:solidFill>
            <a:srgbClr val="00565D"/>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If They Say “No”</a:t>
            </a:r>
            <a:endParaRPr kumimoji="0" lang="en-US" sz="26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6" name="Rectangle 5">
            <a:extLst>
              <a:ext uri="{FF2B5EF4-FFF2-40B4-BE49-F238E27FC236}">
                <a16:creationId xmlns:a16="http://schemas.microsoft.com/office/drawing/2014/main" id="{575B9D09-F202-46DB-BEF2-958617166FB4}"/>
              </a:ext>
            </a:extLst>
          </p:cNvPr>
          <p:cNvSpPr/>
          <p:nvPr/>
        </p:nvSpPr>
        <p:spPr>
          <a:xfrm>
            <a:off x="3680653" y="859340"/>
            <a:ext cx="8238592" cy="4483279"/>
          </a:xfrm>
          <a:prstGeom prst="rect">
            <a:avLst/>
          </a:prstGeom>
        </p:spPr>
        <p:txBody>
          <a:bodyPr wrap="square">
            <a:spAutoFit/>
          </a:bodyPr>
          <a:lstStyle/>
          <a:p>
            <a:pPr marL="342900" indent="-342900" defTabSz="457200" eaLnBrk="0" fontAlgn="base" hangingPunct="0">
              <a:spcBef>
                <a:spcPct val="0"/>
              </a:spcBef>
              <a:spcAft>
                <a:spcPts val="800"/>
              </a:spcAft>
              <a:buFont typeface="Arial" panose="020B0604020202020204" pitchFamily="34" charset="0"/>
              <a:buChar char="•"/>
            </a:pPr>
            <a:r>
              <a:rPr lang="en-US" sz="2800" dirty="0">
                <a:solidFill>
                  <a:srgbClr val="00565D"/>
                </a:solidFill>
                <a:ea typeface="MS PGothic" panose="020B0600070205080204" pitchFamily="34" charset="-128"/>
              </a:rPr>
              <a:t>Encourage them to talk about how they are feeling</a:t>
            </a:r>
          </a:p>
          <a:p>
            <a:pPr marL="342900" indent="-342900" defTabSz="457200" eaLnBrk="0" fontAlgn="base" hangingPunct="0">
              <a:spcBef>
                <a:spcPct val="0"/>
              </a:spcBef>
              <a:spcAft>
                <a:spcPts val="800"/>
              </a:spcAft>
              <a:buFont typeface="Arial" panose="020B0604020202020204" pitchFamily="34" charset="0"/>
              <a:buChar char="•"/>
            </a:pPr>
            <a:r>
              <a:rPr lang="en-US" sz="2800" dirty="0">
                <a:solidFill>
                  <a:srgbClr val="00565D"/>
                </a:solidFill>
                <a:ea typeface="MS PGothic" panose="020B0600070205080204" pitchFamily="34" charset="-128"/>
              </a:rPr>
              <a:t>Support their coping and resiliency. Ask what helps them feel better.</a:t>
            </a:r>
          </a:p>
          <a:p>
            <a:pPr marL="342900" indent="-342900" defTabSz="457200" eaLnBrk="0" fontAlgn="base" hangingPunct="0">
              <a:spcBef>
                <a:spcPct val="0"/>
              </a:spcBef>
              <a:spcAft>
                <a:spcPts val="800"/>
              </a:spcAft>
              <a:buFont typeface="Arial" panose="020B0604020202020204" pitchFamily="34" charset="0"/>
              <a:buChar char="•"/>
            </a:pPr>
            <a:r>
              <a:rPr lang="en-US" sz="2800" dirty="0">
                <a:solidFill>
                  <a:srgbClr val="00565D"/>
                </a:solidFill>
                <a:ea typeface="MS PGothic" panose="020B0600070205080204" pitchFamily="34" charset="-128"/>
              </a:rPr>
              <a:t>Encourage them to reach out to resources such as the Suicide Prevention Lifeline</a:t>
            </a:r>
          </a:p>
          <a:p>
            <a:pPr marL="342900" indent="-342900" defTabSz="457200" eaLnBrk="0" fontAlgn="base" hangingPunct="0">
              <a:spcBef>
                <a:spcPct val="0"/>
              </a:spcBef>
              <a:spcAft>
                <a:spcPts val="800"/>
              </a:spcAft>
              <a:buFont typeface="Arial" panose="020B0604020202020204" pitchFamily="34" charset="0"/>
              <a:buChar char="•"/>
            </a:pPr>
            <a:r>
              <a:rPr lang="en-US" sz="2800" dirty="0">
                <a:solidFill>
                  <a:srgbClr val="00565D"/>
                </a:solidFill>
                <a:ea typeface="MS PGothic" panose="020B0600070205080204" pitchFamily="34" charset="-128"/>
              </a:rPr>
              <a:t>Remind them that you are there for them</a:t>
            </a:r>
          </a:p>
          <a:p>
            <a:pPr marL="342900" indent="-342900" defTabSz="457200" eaLnBrk="0" fontAlgn="base" hangingPunct="0">
              <a:spcBef>
                <a:spcPct val="0"/>
              </a:spcBef>
              <a:spcAft>
                <a:spcPts val="800"/>
              </a:spcAft>
              <a:buFont typeface="Arial" panose="020B0604020202020204" pitchFamily="34" charset="0"/>
              <a:buChar char="•"/>
            </a:pPr>
            <a:r>
              <a:rPr lang="en-US" sz="2800" dirty="0">
                <a:solidFill>
                  <a:srgbClr val="00565D"/>
                </a:solidFill>
                <a:ea typeface="MS PGothic" panose="020B0600070205080204" pitchFamily="34" charset="-128"/>
              </a:rPr>
              <a:t>Listen without lecturing or judgment </a:t>
            </a:r>
          </a:p>
          <a:p>
            <a:pPr marL="342900" indent="-342900" defTabSz="457200" eaLnBrk="0" fontAlgn="base" hangingPunct="0">
              <a:spcBef>
                <a:spcPct val="0"/>
              </a:spcBef>
              <a:spcAft>
                <a:spcPts val="800"/>
              </a:spcAft>
              <a:buFont typeface="Arial" panose="020B0604020202020204" pitchFamily="34" charset="0"/>
              <a:buChar char="•"/>
            </a:pPr>
            <a:r>
              <a:rPr lang="en-US" sz="2800" dirty="0">
                <a:solidFill>
                  <a:srgbClr val="00565D"/>
                </a:solidFill>
                <a:ea typeface="MS PGothic" panose="020B0600070205080204" pitchFamily="34" charset="-128"/>
              </a:rPr>
              <a:t>Be vigilant about the behaviors you are noticing and continue to check in with them on a regular basis.</a:t>
            </a:r>
          </a:p>
        </p:txBody>
      </p:sp>
      <p:sp>
        <p:nvSpPr>
          <p:cNvPr id="10" name="Rectangle 9">
            <a:extLst>
              <a:ext uri="{FF2B5EF4-FFF2-40B4-BE49-F238E27FC236}">
                <a16:creationId xmlns:a16="http://schemas.microsoft.com/office/drawing/2014/main" id="{854E28E4-8407-48EE-A883-AF43C00F25D2}"/>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3">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102881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3522C9F-03B3-4347-BAF7-B5795C2443FE}"/>
              </a:ext>
            </a:extLst>
          </p:cNvPr>
          <p:cNvSpPr txBox="1"/>
          <p:nvPr/>
        </p:nvSpPr>
        <p:spPr>
          <a:xfrm>
            <a:off x="0" y="-79653"/>
            <a:ext cx="1764082" cy="7017306"/>
          </a:xfrm>
          <a:prstGeom prst="rect">
            <a:avLst/>
          </a:prstGeom>
          <a:solidFill>
            <a:srgbClr val="1F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B1511B6-78CC-4F58-B565-6089E0EA15F4}"/>
              </a:ext>
            </a:extLst>
          </p:cNvPr>
          <p:cNvSpPr txBox="1"/>
          <p:nvPr/>
        </p:nvSpPr>
        <p:spPr>
          <a:xfrm>
            <a:off x="503269" y="1737538"/>
            <a:ext cx="2867460" cy="2726885"/>
          </a:xfrm>
          <a:prstGeom prst="ellipse">
            <a:avLst/>
          </a:prstGeom>
          <a:solidFill>
            <a:srgbClr val="00565D"/>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If They Say “YES”</a:t>
            </a:r>
            <a:endParaRPr kumimoji="0" lang="en-US" sz="26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10" name="Rectangle 9">
            <a:extLst>
              <a:ext uri="{FF2B5EF4-FFF2-40B4-BE49-F238E27FC236}">
                <a16:creationId xmlns:a16="http://schemas.microsoft.com/office/drawing/2014/main" id="{854E28E4-8407-48EE-A883-AF43C00F25D2}"/>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7" name="Rectangle 6">
            <a:extLst>
              <a:ext uri="{FF2B5EF4-FFF2-40B4-BE49-F238E27FC236}">
                <a16:creationId xmlns:a16="http://schemas.microsoft.com/office/drawing/2014/main" id="{E3E27ED1-C9AC-470A-AB55-110D4F3512AC}"/>
              </a:ext>
            </a:extLst>
          </p:cNvPr>
          <p:cNvSpPr/>
          <p:nvPr/>
        </p:nvSpPr>
        <p:spPr>
          <a:xfrm>
            <a:off x="3522733" y="892445"/>
            <a:ext cx="7906669" cy="4662815"/>
          </a:xfrm>
          <a:prstGeom prst="rect">
            <a:avLst/>
          </a:prstGeom>
        </p:spPr>
        <p:txBody>
          <a:bodyPr wrap="square">
            <a:spAutoFit/>
          </a:bodyPr>
          <a:lstStyle/>
          <a:p>
            <a:pPr marL="457200" indent="-457200" defTabSz="457200" eaLnBrk="0" fontAlgn="base" hangingPunct="0">
              <a:spcBef>
                <a:spcPct val="0"/>
              </a:spcBef>
              <a:spcAft>
                <a:spcPct val="0"/>
              </a:spcAft>
              <a:buFont typeface="Arial" panose="020B0604020202020204" pitchFamily="34" charset="0"/>
              <a:buChar char="•"/>
            </a:pPr>
            <a:r>
              <a:rPr lang="en-US" sz="2800" b="1" u="sng" dirty="0">
                <a:solidFill>
                  <a:srgbClr val="00565D"/>
                </a:solidFill>
                <a:ea typeface="MS PGothic" panose="020B0600070205080204" pitchFamily="34" charset="-128"/>
              </a:rPr>
              <a:t>Take it seriously</a:t>
            </a:r>
          </a:p>
          <a:p>
            <a:pPr marL="457200" indent="-457200" defTabSz="457200" eaLnBrk="0" fontAlgn="base" hangingPunct="0">
              <a:spcBef>
                <a:spcPts val="600"/>
              </a:spcBef>
              <a:spcAft>
                <a:spcPts val="600"/>
              </a:spcAft>
              <a:buFont typeface="Arial" panose="020B0604020202020204" pitchFamily="34" charset="0"/>
              <a:buChar char="•"/>
            </a:pPr>
            <a:r>
              <a:rPr lang="en-US" sz="2800" dirty="0">
                <a:solidFill>
                  <a:srgbClr val="00565D"/>
                </a:solidFill>
                <a:ea typeface="MS PGothic" panose="020B0600070205080204" pitchFamily="34" charset="-128"/>
              </a:rPr>
              <a:t>Remain calm </a:t>
            </a:r>
          </a:p>
          <a:p>
            <a:pPr marL="457200" indent="-457200" defTabSz="457200" eaLnBrk="0" fontAlgn="base" hangingPunct="0">
              <a:spcBef>
                <a:spcPts val="600"/>
              </a:spcBef>
              <a:spcAft>
                <a:spcPts val="600"/>
              </a:spcAft>
              <a:buFont typeface="Arial" panose="020B0604020202020204" pitchFamily="34" charset="0"/>
              <a:buChar char="•"/>
            </a:pPr>
            <a:r>
              <a:rPr lang="en-US" sz="2800" dirty="0">
                <a:solidFill>
                  <a:srgbClr val="00565D"/>
                </a:solidFill>
                <a:ea typeface="MS PGothic" panose="020B0600070205080204" pitchFamily="34" charset="-128"/>
              </a:rPr>
              <a:t>Thank them for their honesty and openness</a:t>
            </a:r>
          </a:p>
          <a:p>
            <a:pPr marL="457200" indent="-457200" defTabSz="457200" eaLnBrk="0" fontAlgn="base" hangingPunct="0">
              <a:spcBef>
                <a:spcPts val="600"/>
              </a:spcBef>
              <a:spcAft>
                <a:spcPts val="600"/>
              </a:spcAft>
              <a:buFont typeface="Arial" panose="020B0604020202020204" pitchFamily="34" charset="0"/>
              <a:buChar char="•"/>
            </a:pPr>
            <a:r>
              <a:rPr lang="en-US" sz="2800" dirty="0">
                <a:solidFill>
                  <a:srgbClr val="00565D"/>
                </a:solidFill>
                <a:ea typeface="MS PGothic" panose="020B0600070205080204" pitchFamily="34" charset="-128"/>
              </a:rPr>
              <a:t>Encourage them to talk about the reasons they feel this way and listen </a:t>
            </a:r>
          </a:p>
          <a:p>
            <a:pPr marL="457200" indent="-457200" defTabSz="457200" eaLnBrk="0" fontAlgn="base" hangingPunct="0">
              <a:spcBef>
                <a:spcPts val="600"/>
              </a:spcBef>
              <a:spcAft>
                <a:spcPts val="600"/>
              </a:spcAft>
              <a:buFont typeface="Arial" panose="020B0604020202020204" pitchFamily="34" charset="0"/>
              <a:buChar char="•"/>
            </a:pPr>
            <a:r>
              <a:rPr lang="en-US" sz="2800" dirty="0">
                <a:solidFill>
                  <a:srgbClr val="00565D"/>
                </a:solidFill>
                <a:ea typeface="MS PGothic" panose="020B0600070205080204" pitchFamily="34" charset="-128"/>
              </a:rPr>
              <a:t>The most important action you can take is to listen…really listen</a:t>
            </a:r>
          </a:p>
          <a:p>
            <a:pPr marL="457200" indent="-457200" defTabSz="457200" eaLnBrk="0" fontAlgn="base" hangingPunct="0">
              <a:spcBef>
                <a:spcPts val="600"/>
              </a:spcBef>
              <a:spcAft>
                <a:spcPts val="600"/>
              </a:spcAft>
              <a:buFont typeface="Arial" panose="020B0604020202020204" pitchFamily="34" charset="0"/>
              <a:buChar char="•"/>
            </a:pPr>
            <a:r>
              <a:rPr lang="en-US" sz="2800" dirty="0">
                <a:solidFill>
                  <a:srgbClr val="00565D"/>
                </a:solidFill>
                <a:ea typeface="MS PGothic" panose="020B0600070205080204" pitchFamily="34" charset="-128"/>
              </a:rPr>
              <a:t>Encourage them to reach out for help; offer to make the call with them</a:t>
            </a:r>
          </a:p>
        </p:txBody>
      </p:sp>
      <p:pic>
        <p:nvPicPr>
          <p:cNvPr id="3" name="Picture 2">
            <a:extLst>
              <a:ext uri="{FF2B5EF4-FFF2-40B4-BE49-F238E27FC236}">
                <a16:creationId xmlns:a16="http://schemas.microsoft.com/office/drawing/2014/main" id="{CCCC5D65-BB7C-474B-AD82-F2916CCC5803}"/>
              </a:ext>
            </a:extLst>
          </p:cNvPr>
          <p:cNvPicPr>
            <a:picLocks noChangeAspect="1"/>
          </p:cNvPicPr>
          <p:nvPr/>
        </p:nvPicPr>
        <p:blipFill>
          <a:blip r:embed="rId4"/>
          <a:stretch>
            <a:fillRect/>
          </a:stretch>
        </p:blipFill>
        <p:spPr>
          <a:xfrm rot="21281150">
            <a:off x="10089270" y="250089"/>
            <a:ext cx="1612640" cy="2099337"/>
          </a:xfrm>
          <a:prstGeom prst="rect">
            <a:avLst/>
          </a:prstGeom>
        </p:spPr>
      </p:pic>
    </p:spTree>
    <p:extLst>
      <p:ext uri="{BB962C8B-B14F-4D97-AF65-F5344CB8AC3E}">
        <p14:creationId xmlns:p14="http://schemas.microsoft.com/office/powerpoint/2010/main" val="134181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723A45-275D-4086-81AD-E23CFEAC1866}"/>
              </a:ext>
            </a:extLst>
          </p:cNvPr>
          <p:cNvSpPr txBox="1"/>
          <p:nvPr/>
        </p:nvSpPr>
        <p:spPr>
          <a:xfrm flipH="1">
            <a:off x="0" y="142105"/>
            <a:ext cx="12191999" cy="830997"/>
          </a:xfrm>
          <a:prstGeom prst="rect">
            <a:avLst/>
          </a:prstGeom>
          <a:solidFill>
            <a:srgbClr val="00565D"/>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Plan for Safety</a:t>
            </a:r>
          </a:p>
        </p:txBody>
      </p:sp>
      <p:cxnSp>
        <p:nvCxnSpPr>
          <p:cNvPr id="7" name="Straight Connector 6">
            <a:extLst>
              <a:ext uri="{FF2B5EF4-FFF2-40B4-BE49-F238E27FC236}">
                <a16:creationId xmlns:a16="http://schemas.microsoft.com/office/drawing/2014/main" id="{79552C4D-A30B-1344-8F80-73133DD3C5C8}"/>
              </a:ext>
            </a:extLst>
          </p:cNvPr>
          <p:cNvCxnSpPr>
            <a:cxnSpLocks/>
          </p:cNvCxnSpPr>
          <p:nvPr/>
        </p:nvCxnSpPr>
        <p:spPr>
          <a:xfrm>
            <a:off x="8106086" y="1448800"/>
            <a:ext cx="0" cy="443185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BCDA93B-891F-4BD1-A9E0-DE84650B735B}"/>
              </a:ext>
            </a:extLst>
          </p:cNvPr>
          <p:cNvSpPr/>
          <p:nvPr/>
        </p:nvSpPr>
        <p:spPr>
          <a:xfrm>
            <a:off x="163286" y="1033236"/>
            <a:ext cx="7584318" cy="5262979"/>
          </a:xfrm>
          <a:prstGeom prst="rect">
            <a:avLst/>
          </a:prstGeom>
        </p:spPr>
        <p:txBody>
          <a:bodyPr wrap="square">
            <a:spAutoFit/>
          </a:bodyPr>
          <a:lstStyle/>
          <a:p>
            <a:pPr defTabSz="457200" eaLnBrk="0" fontAlgn="base" hangingPunct="0">
              <a:spcBef>
                <a:spcPct val="0"/>
              </a:spcBef>
              <a:spcAft>
                <a:spcPct val="0"/>
              </a:spcAft>
            </a:pPr>
            <a:endParaRPr lang="en-US" sz="2800" dirty="0">
              <a:solidFill>
                <a:srgbClr val="00565D"/>
              </a:solidFill>
              <a:ea typeface="MS PGothic" panose="020B0600070205080204" pitchFamily="34" charset="-128"/>
            </a:endParaRPr>
          </a:p>
          <a:p>
            <a:pPr marL="342900" indent="-342900" defTabSz="457200" eaLnBrk="0" fontAlgn="base" hangingPunct="0">
              <a:spcBef>
                <a:spcPct val="0"/>
              </a:spcBef>
              <a:spcAft>
                <a:spcPct val="0"/>
              </a:spcAft>
              <a:buFont typeface="Arial" panose="020B0604020202020204" pitchFamily="34" charset="0"/>
              <a:buChar char="•"/>
            </a:pPr>
            <a:r>
              <a:rPr lang="en-US" sz="2800" dirty="0">
                <a:solidFill>
                  <a:srgbClr val="00565D"/>
                </a:solidFill>
                <a:ea typeface="MS PGothic" panose="020B0600070205080204" pitchFamily="34" charset="-128"/>
              </a:rPr>
              <a:t>Prioritize safety: Ask them if they have access to weapons or medications, and work with them to safely store those items</a:t>
            </a:r>
          </a:p>
          <a:p>
            <a:pPr marL="342900" indent="-342900" defTabSz="457200" eaLnBrk="0" fontAlgn="base" hangingPunct="0">
              <a:spcBef>
                <a:spcPct val="0"/>
              </a:spcBef>
              <a:spcAft>
                <a:spcPct val="0"/>
              </a:spcAft>
              <a:buFont typeface="Arial" panose="020B0604020202020204" pitchFamily="34" charset="0"/>
              <a:buChar char="•"/>
            </a:pPr>
            <a:r>
              <a:rPr lang="en-US" sz="2800" dirty="0">
                <a:solidFill>
                  <a:srgbClr val="00565D"/>
                </a:solidFill>
                <a:ea typeface="MS PGothic" panose="020B0600070205080204" pitchFamily="34" charset="-128"/>
              </a:rPr>
              <a:t>Help them identify signs of crisis and things they can do to help take their mind off their problems.</a:t>
            </a:r>
          </a:p>
          <a:p>
            <a:pPr marL="342900" indent="-342900" defTabSz="457200" eaLnBrk="0" fontAlgn="base" hangingPunct="0">
              <a:spcBef>
                <a:spcPct val="0"/>
              </a:spcBef>
              <a:spcAft>
                <a:spcPct val="0"/>
              </a:spcAft>
              <a:buFont typeface="Arial" panose="020B0604020202020204" pitchFamily="34" charset="0"/>
              <a:buChar char="•"/>
            </a:pPr>
            <a:r>
              <a:rPr lang="en-US" sz="2800" dirty="0">
                <a:solidFill>
                  <a:srgbClr val="00565D"/>
                </a:solidFill>
                <a:ea typeface="MS PGothic" panose="020B0600070205080204" pitchFamily="34" charset="-128"/>
              </a:rPr>
              <a:t>Make a list of who they can call when they are in a crisis</a:t>
            </a:r>
          </a:p>
          <a:p>
            <a:pPr marL="800100" lvl="1" indent="-342900" defTabSz="457200" eaLnBrk="0" fontAlgn="base" hangingPunct="0">
              <a:spcBef>
                <a:spcPct val="0"/>
              </a:spcBef>
              <a:spcAft>
                <a:spcPct val="0"/>
              </a:spcAft>
              <a:buFont typeface="Arial" panose="020B0604020202020204" pitchFamily="34" charset="0"/>
              <a:buChar char="•"/>
            </a:pPr>
            <a:r>
              <a:rPr lang="en-US" sz="2800" dirty="0">
                <a:solidFill>
                  <a:srgbClr val="00565D"/>
                </a:solidFill>
                <a:ea typeface="MS PGothic" panose="020B0600070205080204" pitchFamily="34" charset="-128"/>
              </a:rPr>
              <a:t>Trusted individuals, professionals, agencies such as a crisis line</a:t>
            </a:r>
          </a:p>
          <a:p>
            <a:pPr defTabSz="457200" eaLnBrk="0" fontAlgn="base" hangingPunct="0">
              <a:spcBef>
                <a:spcPct val="0"/>
              </a:spcBef>
              <a:spcAft>
                <a:spcPct val="0"/>
              </a:spcAft>
            </a:pPr>
            <a:r>
              <a:rPr lang="en-US" sz="2800" dirty="0">
                <a:solidFill>
                  <a:srgbClr val="00565D"/>
                </a:solidFill>
                <a:ea typeface="MS PGothic" panose="020B0600070205080204" pitchFamily="34" charset="-128"/>
              </a:rPr>
              <a:t> </a:t>
            </a:r>
          </a:p>
        </p:txBody>
      </p:sp>
      <p:sp>
        <p:nvSpPr>
          <p:cNvPr id="12" name="Rectangle 11">
            <a:extLst>
              <a:ext uri="{FF2B5EF4-FFF2-40B4-BE49-F238E27FC236}">
                <a16:creationId xmlns:a16="http://schemas.microsoft.com/office/drawing/2014/main" id="{D9B9CD21-ED5C-44E7-9337-FA48EDD8ED2E}"/>
              </a:ext>
            </a:extLst>
          </p:cNvPr>
          <p:cNvSpPr/>
          <p:nvPr/>
        </p:nvSpPr>
        <p:spPr>
          <a:xfrm>
            <a:off x="8355464" y="5629275"/>
            <a:ext cx="3673250" cy="646331"/>
          </a:xfrm>
          <a:prstGeom prst="rect">
            <a:avLst/>
          </a:prstGeom>
        </p:spPr>
        <p:txBody>
          <a:bodyPr wrap="none">
            <a:spAutoFit/>
          </a:bodyPr>
          <a:lstStyle/>
          <a:p>
            <a:pPr algn="ctr" defTabSz="457200" eaLnBrk="0" fontAlgn="base" hangingPunct="0">
              <a:spcBef>
                <a:spcPct val="0"/>
              </a:spcBef>
              <a:spcAft>
                <a:spcPct val="0"/>
              </a:spcAft>
            </a:pPr>
            <a:r>
              <a:rPr lang="en-US" sz="3600" b="1" dirty="0">
                <a:solidFill>
                  <a:srgbClr val="00565D"/>
                </a:solidFill>
                <a:ea typeface="MS PGothic" panose="020B0600070205080204" pitchFamily="34" charset="-128"/>
              </a:rPr>
              <a:t>www.MY3app.org</a:t>
            </a:r>
          </a:p>
        </p:txBody>
      </p:sp>
      <p:pic>
        <p:nvPicPr>
          <p:cNvPr id="3" name="Picture 2">
            <a:extLst>
              <a:ext uri="{FF2B5EF4-FFF2-40B4-BE49-F238E27FC236}">
                <a16:creationId xmlns:a16="http://schemas.microsoft.com/office/drawing/2014/main" id="{68491D53-A08F-4E20-95D3-20604F7F5823}"/>
              </a:ext>
            </a:extLst>
          </p:cNvPr>
          <p:cNvPicPr>
            <a:picLocks noChangeAspect="1"/>
          </p:cNvPicPr>
          <p:nvPr/>
        </p:nvPicPr>
        <p:blipFill>
          <a:blip r:embed="rId3"/>
          <a:stretch>
            <a:fillRect/>
          </a:stretch>
        </p:blipFill>
        <p:spPr>
          <a:xfrm>
            <a:off x="9105356" y="1267100"/>
            <a:ext cx="2248444" cy="4094389"/>
          </a:xfrm>
          <a:prstGeom prst="rect">
            <a:avLst/>
          </a:prstGeom>
        </p:spPr>
      </p:pic>
      <p:sp>
        <p:nvSpPr>
          <p:cNvPr id="13" name="Rectangle 12">
            <a:extLst>
              <a:ext uri="{FF2B5EF4-FFF2-40B4-BE49-F238E27FC236}">
                <a16:creationId xmlns:a16="http://schemas.microsoft.com/office/drawing/2014/main" id="{0507DE40-CF8F-4877-A25C-DB26BDA77CB5}"/>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1049091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723A45-275D-4086-81AD-E23CFEAC1866}"/>
              </a:ext>
            </a:extLst>
          </p:cNvPr>
          <p:cNvSpPr txBox="1"/>
          <p:nvPr/>
        </p:nvSpPr>
        <p:spPr>
          <a:xfrm flipH="1">
            <a:off x="0" y="142105"/>
            <a:ext cx="12191999" cy="830997"/>
          </a:xfrm>
          <a:prstGeom prst="rect">
            <a:avLst/>
          </a:prstGeom>
          <a:solidFill>
            <a:srgbClr val="00565D"/>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Reach Out</a:t>
            </a:r>
          </a:p>
        </p:txBody>
      </p:sp>
      <p:cxnSp>
        <p:nvCxnSpPr>
          <p:cNvPr id="7" name="Straight Connector 6">
            <a:extLst>
              <a:ext uri="{FF2B5EF4-FFF2-40B4-BE49-F238E27FC236}">
                <a16:creationId xmlns:a16="http://schemas.microsoft.com/office/drawing/2014/main" id="{79552C4D-A30B-1344-8F80-73133DD3C5C8}"/>
              </a:ext>
            </a:extLst>
          </p:cNvPr>
          <p:cNvCxnSpPr>
            <a:cxnSpLocks/>
          </p:cNvCxnSpPr>
          <p:nvPr/>
        </p:nvCxnSpPr>
        <p:spPr>
          <a:xfrm>
            <a:off x="6096000" y="1515585"/>
            <a:ext cx="0" cy="382683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8E57FAF-70F6-4059-949F-71E62F9D7F02}"/>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3">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pic>
        <p:nvPicPr>
          <p:cNvPr id="5" name="Picture 4">
            <a:extLst>
              <a:ext uri="{FF2B5EF4-FFF2-40B4-BE49-F238E27FC236}">
                <a16:creationId xmlns:a16="http://schemas.microsoft.com/office/drawing/2014/main" id="{4EF51E1F-48B4-4065-A49D-774E1DA91084}"/>
              </a:ext>
            </a:extLst>
          </p:cNvPr>
          <p:cNvPicPr>
            <a:picLocks noChangeAspect="1"/>
          </p:cNvPicPr>
          <p:nvPr/>
        </p:nvPicPr>
        <p:blipFill>
          <a:blip r:embed="rId4"/>
          <a:stretch>
            <a:fillRect/>
          </a:stretch>
        </p:blipFill>
        <p:spPr>
          <a:xfrm>
            <a:off x="1337063" y="1679296"/>
            <a:ext cx="3182388" cy="3499407"/>
          </a:xfrm>
          <a:prstGeom prst="rect">
            <a:avLst/>
          </a:prstGeom>
        </p:spPr>
      </p:pic>
      <p:sp>
        <p:nvSpPr>
          <p:cNvPr id="10" name="Rectangle 9">
            <a:extLst>
              <a:ext uri="{FF2B5EF4-FFF2-40B4-BE49-F238E27FC236}">
                <a16:creationId xmlns:a16="http://schemas.microsoft.com/office/drawing/2014/main" id="{145F7003-8486-45F7-9EB2-A4E0389B60A4}"/>
              </a:ext>
            </a:extLst>
          </p:cNvPr>
          <p:cNvSpPr/>
          <p:nvPr/>
        </p:nvSpPr>
        <p:spPr>
          <a:xfrm>
            <a:off x="556438" y="5676178"/>
            <a:ext cx="11079123" cy="584775"/>
          </a:xfrm>
          <a:prstGeom prst="rect">
            <a:avLst/>
          </a:prstGeom>
        </p:spPr>
        <p:txBody>
          <a:bodyPr wrap="none">
            <a:spAutoFit/>
          </a:bodyPr>
          <a:lstStyle/>
          <a:p>
            <a:pPr algn="ctr" defTabSz="457200" eaLnBrk="0" fontAlgn="base" hangingPunct="0">
              <a:spcBef>
                <a:spcPct val="0"/>
              </a:spcBef>
              <a:spcAft>
                <a:spcPct val="0"/>
              </a:spcAft>
            </a:pPr>
            <a:r>
              <a:rPr lang="en-US" sz="3200" b="1" dirty="0">
                <a:solidFill>
                  <a:srgbClr val="00565D"/>
                </a:solidFill>
                <a:ea typeface="MS PGothic" panose="020B0600070205080204" pitchFamily="34" charset="-128"/>
              </a:rPr>
              <a:t>You are not alone. There are resources available 24/7 to help. </a:t>
            </a:r>
          </a:p>
        </p:txBody>
      </p:sp>
      <p:pic>
        <p:nvPicPr>
          <p:cNvPr id="13" name="Picture 12">
            <a:extLst>
              <a:ext uri="{FF2B5EF4-FFF2-40B4-BE49-F238E27FC236}">
                <a16:creationId xmlns:a16="http://schemas.microsoft.com/office/drawing/2014/main" id="{DB34C18F-2149-4D09-8389-F8A39020D585}"/>
              </a:ext>
            </a:extLst>
          </p:cNvPr>
          <p:cNvPicPr>
            <a:picLocks noChangeAspect="1"/>
          </p:cNvPicPr>
          <p:nvPr/>
        </p:nvPicPr>
        <p:blipFill>
          <a:blip r:embed="rId5"/>
          <a:stretch>
            <a:fillRect/>
          </a:stretch>
        </p:blipFill>
        <p:spPr>
          <a:xfrm>
            <a:off x="6823670" y="1828152"/>
            <a:ext cx="5033557" cy="2853846"/>
          </a:xfrm>
          <a:prstGeom prst="rect">
            <a:avLst/>
          </a:prstGeom>
        </p:spPr>
      </p:pic>
    </p:spTree>
    <p:extLst>
      <p:ext uri="{BB962C8B-B14F-4D97-AF65-F5344CB8AC3E}">
        <p14:creationId xmlns:p14="http://schemas.microsoft.com/office/powerpoint/2010/main" val="3963922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E9F841E-6913-41D7-925C-40759A45A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611" y="853024"/>
            <a:ext cx="5746242" cy="4023953"/>
          </a:xfrm>
          <a:prstGeom prst="rect">
            <a:avLst/>
          </a:prstGeom>
        </p:spPr>
      </p:pic>
      <p:sp>
        <p:nvSpPr>
          <p:cNvPr id="4" name="Slide Number Placeholder 3">
            <a:extLst>
              <a:ext uri="{FF2B5EF4-FFF2-40B4-BE49-F238E27FC236}">
                <a16:creationId xmlns:a16="http://schemas.microsoft.com/office/drawing/2014/main" id="{CCED2C8A-879C-4B8C-9C21-1284F12491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2B980-0130-4797-AE54-66FBBA1E27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FC3E58-8129-4EE9-9673-6C565B0A257C}"/>
              </a:ext>
            </a:extLst>
          </p:cNvPr>
          <p:cNvSpPr txBox="1"/>
          <p:nvPr/>
        </p:nvSpPr>
        <p:spPr>
          <a:xfrm>
            <a:off x="555173" y="2272489"/>
            <a:ext cx="20574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65D"/>
                </a:solidFill>
                <a:effectLst/>
                <a:uLnTx/>
                <a:uFillTx/>
                <a:latin typeface="Calibri" panose="020F0502020204030204"/>
                <a:ea typeface="+mn-ea"/>
                <a:cs typeface="+mn-cs"/>
              </a:rPr>
              <a:t>Should You Call 911?</a:t>
            </a:r>
          </a:p>
        </p:txBody>
      </p:sp>
      <p:sp>
        <p:nvSpPr>
          <p:cNvPr id="7" name="Rectangle 6">
            <a:extLst>
              <a:ext uri="{FF2B5EF4-FFF2-40B4-BE49-F238E27FC236}">
                <a16:creationId xmlns:a16="http://schemas.microsoft.com/office/drawing/2014/main" id="{E48C314D-796E-4154-BB29-C48F5E5C8965}"/>
              </a:ext>
            </a:extLst>
          </p:cNvPr>
          <p:cNvSpPr/>
          <p:nvPr/>
        </p:nvSpPr>
        <p:spPr>
          <a:xfrm>
            <a:off x="3537856" y="821553"/>
            <a:ext cx="8436429" cy="5262979"/>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0" cap="none" spc="0" normalizeH="0" baseline="0" noProof="0" dirty="0">
                <a:ln>
                  <a:noFill/>
                </a:ln>
                <a:solidFill>
                  <a:schemeClr val="bg1"/>
                </a:solidFill>
                <a:effectLst/>
                <a:uLnTx/>
                <a:uFillTx/>
              </a:rPr>
              <a:t>If you have ever been in this position, you know how difficult it can be.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0" cap="none" spc="0" normalizeH="0" baseline="0" noProof="0" dirty="0">
              <a:ln>
                <a:noFill/>
              </a:ln>
              <a:solidFill>
                <a:schemeClr val="bg1"/>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0" cap="none" spc="0" normalizeH="0" baseline="0" noProof="0" dirty="0">
                <a:ln>
                  <a:noFill/>
                </a:ln>
                <a:solidFill>
                  <a:schemeClr val="bg1"/>
                </a:solidFill>
                <a:effectLst/>
                <a:uLnTx/>
                <a:uFillTx/>
              </a:rPr>
              <a:t>The fear of saying or doing the wrong thing, or not doing enough, can be overwhelming.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0" cap="none" spc="0" normalizeH="0" baseline="0" noProof="0" dirty="0">
              <a:ln>
                <a:noFill/>
              </a:ln>
              <a:solidFill>
                <a:schemeClr val="bg1"/>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0" cap="none" spc="0" normalizeH="0" baseline="0" noProof="0" dirty="0">
                <a:ln>
                  <a:noFill/>
                </a:ln>
                <a:solidFill>
                  <a:schemeClr val="bg1"/>
                </a:solidFill>
                <a:effectLst/>
                <a:uLnTx/>
                <a:uFillTx/>
              </a:rPr>
              <a:t>The safest response </a:t>
            </a:r>
            <a:r>
              <a:rPr kumimoji="0" lang="en-US" sz="2400" u="none" strike="noStrike" kern="0" cap="none" spc="0" normalizeH="0" baseline="0" noProof="0" dirty="0">
                <a:ln>
                  <a:noFill/>
                </a:ln>
                <a:solidFill>
                  <a:schemeClr val="bg1"/>
                </a:solidFill>
                <a:effectLst/>
                <a:uLnTx/>
                <a:uFillTx/>
              </a:rPr>
              <a:t>might seem </a:t>
            </a:r>
            <a:r>
              <a:rPr kumimoji="0" lang="en-US" sz="2400" i="0" u="none" strike="noStrike" kern="0" cap="none" spc="0" normalizeH="0" baseline="0" noProof="0" dirty="0">
                <a:ln>
                  <a:noFill/>
                </a:ln>
                <a:solidFill>
                  <a:schemeClr val="bg1"/>
                </a:solidFill>
                <a:effectLst/>
                <a:uLnTx/>
                <a:uFillTx/>
              </a:rPr>
              <a:t>like calling 911. While this is true in some situations, in most situations, a less drastic response may be more helpful.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bg1"/>
              </a:solidFill>
              <a:effectLst/>
              <a:uLnTx/>
              <a:uFillTx/>
              <a:ea typeface="Times New Roman" panose="02020603050405020304" pitchFamily="18" charset="0"/>
              <a:cs typeface="Times New Roman" panose="02020603050405020304" pitchFamily="18"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chemeClr val="bg1"/>
                </a:solidFill>
                <a:effectLst/>
                <a:uLnTx/>
                <a:uFillTx/>
              </a:rPr>
              <a:t>Instinct and compassion: two tools you can always count on. </a:t>
            </a:r>
            <a:r>
              <a:rPr kumimoji="0" lang="en-US" sz="2400" b="0" i="0" u="none" strike="noStrike" kern="0" cap="none" spc="0" normalizeH="0" baseline="0" noProof="0" dirty="0">
                <a:ln>
                  <a:noFill/>
                </a:ln>
                <a:solidFill>
                  <a:schemeClr val="bg1"/>
                </a:solidFill>
                <a:effectLst/>
                <a:uLnTx/>
                <a:uFillTx/>
              </a:rPr>
              <a:t>There is no foolproof process for knowing exactly the right thing to do. Trust your instinct if it tells you something is wrong.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565D"/>
              </a:solidFill>
              <a:effectLst/>
              <a:uLnTx/>
              <a:uFillTx/>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446C2D4-4FB0-43AD-B3A8-92CA39B80D25}"/>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129154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E9F841E-6913-41D7-925C-40759A45A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611" y="1135876"/>
            <a:ext cx="5746242" cy="4023953"/>
          </a:xfrm>
          <a:prstGeom prst="rect">
            <a:avLst/>
          </a:prstGeom>
        </p:spPr>
      </p:pic>
      <p:sp>
        <p:nvSpPr>
          <p:cNvPr id="4" name="Slide Number Placeholder 3">
            <a:extLst>
              <a:ext uri="{FF2B5EF4-FFF2-40B4-BE49-F238E27FC236}">
                <a16:creationId xmlns:a16="http://schemas.microsoft.com/office/drawing/2014/main" id="{CCED2C8A-879C-4B8C-9C21-1284F12491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2B980-0130-4797-AE54-66FBBA1E27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FC3E58-8129-4EE9-9673-6C565B0A257C}"/>
              </a:ext>
            </a:extLst>
          </p:cNvPr>
          <p:cNvSpPr txBox="1"/>
          <p:nvPr/>
        </p:nvSpPr>
        <p:spPr>
          <a:xfrm>
            <a:off x="555173" y="2272489"/>
            <a:ext cx="2057400"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65D"/>
                </a:solidFill>
                <a:effectLst/>
                <a:uLnTx/>
                <a:uFillTx/>
                <a:latin typeface="Calibri" panose="020F0502020204030204"/>
                <a:ea typeface="+mn-ea"/>
                <a:cs typeface="+mn-cs"/>
              </a:rPr>
              <a:t>When Should You Call 911?</a:t>
            </a:r>
          </a:p>
        </p:txBody>
      </p:sp>
      <p:sp>
        <p:nvSpPr>
          <p:cNvPr id="7" name="Rectangle 6">
            <a:extLst>
              <a:ext uri="{FF2B5EF4-FFF2-40B4-BE49-F238E27FC236}">
                <a16:creationId xmlns:a16="http://schemas.microsoft.com/office/drawing/2014/main" id="{E48C314D-796E-4154-BB29-C48F5E5C8965}"/>
              </a:ext>
            </a:extLst>
          </p:cNvPr>
          <p:cNvSpPr/>
          <p:nvPr/>
        </p:nvSpPr>
        <p:spPr>
          <a:xfrm>
            <a:off x="3537856" y="828477"/>
            <a:ext cx="8436429" cy="4893647"/>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chemeClr val="bg1"/>
                </a:solidFill>
                <a:effectLst/>
                <a:uLnTx/>
                <a:uFillTx/>
              </a:rPr>
              <a:t>Calling 911 connects the situation to first responders, such as law enforcement, firefighters and EMT. </a:t>
            </a:r>
            <a:r>
              <a:rPr kumimoji="0" lang="en-US" sz="2400" b="0" i="0" u="none" strike="noStrike" kern="0" cap="none" spc="0" normalizeH="0" baseline="0" noProof="0" dirty="0">
                <a:ln>
                  <a:noFill/>
                </a:ln>
                <a:solidFill>
                  <a:schemeClr val="bg1"/>
                </a:solidFill>
                <a:effectLst/>
                <a:uLnTx/>
                <a:uFillTx/>
              </a:rPr>
              <a:t>If you suspect someone </a:t>
            </a:r>
            <a:r>
              <a:rPr kumimoji="0" lang="en-US" sz="2400" b="0" i="0" u="sng" strike="noStrike" kern="0" cap="none" spc="0" normalizeH="0" baseline="0" noProof="0" dirty="0">
                <a:ln>
                  <a:noFill/>
                </a:ln>
                <a:solidFill>
                  <a:schemeClr val="bg1"/>
                </a:solidFill>
                <a:effectLst/>
                <a:uLnTx/>
                <a:uFillTx/>
              </a:rPr>
              <a:t>is about to or has already harmed themselves</a:t>
            </a:r>
            <a:r>
              <a:rPr kumimoji="0" lang="en-US" sz="2400" b="0" i="0" u="none" strike="noStrike" kern="0" cap="none" spc="0" normalizeH="0" baseline="0" noProof="0" dirty="0">
                <a:ln>
                  <a:noFill/>
                </a:ln>
                <a:solidFill>
                  <a:schemeClr val="bg1"/>
                </a:solidFill>
                <a:effectLst/>
                <a:uLnTx/>
                <a:uFillTx/>
              </a:rPr>
              <a:t> and requires medical attention, </a:t>
            </a:r>
            <a:r>
              <a:rPr kumimoji="0" lang="en-US" sz="2400" b="0" i="0" u="sng" strike="noStrike" kern="0" cap="none" spc="0" normalizeH="0" baseline="0" noProof="0" dirty="0">
                <a:ln>
                  <a:noFill/>
                </a:ln>
                <a:solidFill>
                  <a:schemeClr val="bg1"/>
                </a:solidFill>
                <a:effectLst/>
                <a:uLnTx/>
                <a:uFillTx/>
              </a:rPr>
              <a:t>or if you are in danger</a:t>
            </a:r>
            <a:r>
              <a:rPr kumimoji="0" lang="en-US" sz="2400" b="0" i="0" u="none" strike="noStrike" kern="0" cap="none" spc="0" normalizeH="0" baseline="0" noProof="0" dirty="0">
                <a:ln>
                  <a:noFill/>
                </a:ln>
                <a:solidFill>
                  <a:schemeClr val="bg1"/>
                </a:solidFill>
                <a:effectLst/>
                <a:uLnTx/>
                <a:uFillTx/>
              </a:rPr>
              <a:t>, you should call 911.  </a:t>
            </a: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bg1"/>
              </a:solidFill>
              <a:effectLst/>
              <a:uLnTx/>
              <a:uFillTx/>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bg1"/>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chemeClr val="bg1"/>
                </a:solidFill>
                <a:effectLst/>
                <a:uLnTx/>
                <a:uFillTx/>
              </a:rPr>
              <a:t>Crisis lines are equipped to deal with crisis situations. </a:t>
            </a:r>
            <a:r>
              <a:rPr kumimoji="0" lang="en-US" sz="2400" b="0" i="0" u="none" strike="noStrike" kern="0" cap="none" spc="0" normalizeH="0" baseline="0" noProof="0" dirty="0">
                <a:ln>
                  <a:noFill/>
                </a:ln>
                <a:solidFill>
                  <a:schemeClr val="bg1"/>
                </a:solidFill>
                <a:effectLst/>
                <a:uLnTx/>
                <a:uFillTx/>
              </a:rPr>
              <a:t>Crisis line counselors quickly assess the level of risk get the caller to the appropriate services if risk is imminent. They also counsel the person over the phone to reduce their risk.  Crisis lines can also be helpful if you are concerned about someone else.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bg1"/>
              </a:solidFill>
              <a:effectLst/>
              <a:uLnTx/>
              <a:uFillTx/>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565D"/>
              </a:solidFill>
              <a:effectLst/>
              <a:uLnTx/>
              <a:uFillTx/>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446C2D4-4FB0-43AD-B3A8-92CA39B80D25}"/>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
        <p:nvSpPr>
          <p:cNvPr id="8" name="TextBox 7">
            <a:extLst>
              <a:ext uri="{FF2B5EF4-FFF2-40B4-BE49-F238E27FC236}">
                <a16:creationId xmlns:a16="http://schemas.microsoft.com/office/drawing/2014/main" id="{02889BED-BC1E-4F39-924B-B912096BFE6E}"/>
              </a:ext>
            </a:extLst>
          </p:cNvPr>
          <p:cNvSpPr txBox="1"/>
          <p:nvPr/>
        </p:nvSpPr>
        <p:spPr>
          <a:xfrm>
            <a:off x="339436" y="5431467"/>
            <a:ext cx="6590144" cy="923330"/>
          </a:xfrm>
          <a:prstGeom prst="rect">
            <a:avLst/>
          </a:prstGeom>
          <a:noFill/>
        </p:spPr>
        <p:txBody>
          <a:bodyPr wrap="square">
            <a:spAutoFit/>
          </a:bodyPr>
          <a:lstStyle/>
          <a:p>
            <a:r>
              <a:rPr lang="en-US" b="1" dirty="0">
                <a:solidFill>
                  <a:schemeClr val="bg1"/>
                </a:solidFill>
              </a:rPr>
              <a:t>Helpful Blog: </a:t>
            </a:r>
            <a:r>
              <a:rPr lang="en-US" dirty="0">
                <a:solidFill>
                  <a:schemeClr val="bg1"/>
                </a:solidFill>
              </a:rPr>
              <a:t>https://www.eachmindmatters.org/covid19/supporting-someone-while-they-find-their-reasons-for-living/</a:t>
            </a:r>
          </a:p>
        </p:txBody>
      </p:sp>
    </p:spTree>
    <p:extLst>
      <p:ext uri="{BB962C8B-B14F-4D97-AF65-F5344CB8AC3E}">
        <p14:creationId xmlns:p14="http://schemas.microsoft.com/office/powerpoint/2010/main" val="2725056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9B85EE-C8D5-4BBC-92AF-B639F9CDC373}"/>
              </a:ext>
            </a:extLst>
          </p:cNvPr>
          <p:cNvSpPr/>
          <p:nvPr/>
        </p:nvSpPr>
        <p:spPr>
          <a:xfrm>
            <a:off x="3908871" y="2983260"/>
            <a:ext cx="8312964" cy="10772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Presenter Info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(Include your name and affiliation)</a:t>
            </a:r>
          </a:p>
        </p:txBody>
      </p:sp>
      <p:pic>
        <p:nvPicPr>
          <p:cNvPr id="8" name="talk bubble-r172g220b212.png" descr="/Users/administrator/Desktop/talk bubble-r172g220b212.png">
            <a:extLst>
              <a:ext uri="{FF2B5EF4-FFF2-40B4-BE49-F238E27FC236}">
                <a16:creationId xmlns:a16="http://schemas.microsoft.com/office/drawing/2014/main" id="{B05E8777-DEB1-4108-B794-B1B1B9ED7A61}"/>
              </a:ext>
            </a:extLst>
          </p:cNvPr>
          <p:cNvPicPr>
            <a:picLocks noChangeAspect="1"/>
          </p:cNvPicPr>
          <p:nvPr/>
        </p:nvPicPr>
        <p:blipFill>
          <a:blip r:embed="rId3" r:link="rId4" cstate="hqprint">
            <a:alphaModFix amt="54000"/>
            <a:extLst>
              <a:ext uri="{28A0092B-C50C-407E-A947-70E740481C1C}">
                <a14:useLocalDpi xmlns:a14="http://schemas.microsoft.com/office/drawing/2010/main" val="0"/>
              </a:ext>
            </a:extLst>
          </a:blip>
          <a:stretch>
            <a:fillRect/>
          </a:stretch>
        </p:blipFill>
        <p:spPr>
          <a:xfrm>
            <a:off x="0" y="2925823"/>
            <a:ext cx="3952390" cy="2767762"/>
          </a:xfrm>
          <a:prstGeom prst="rect">
            <a:avLst/>
          </a:prstGeom>
        </p:spPr>
      </p:pic>
      <p:sp>
        <p:nvSpPr>
          <p:cNvPr id="9" name="object 6">
            <a:extLst>
              <a:ext uri="{FF2B5EF4-FFF2-40B4-BE49-F238E27FC236}">
                <a16:creationId xmlns:a16="http://schemas.microsoft.com/office/drawing/2014/main" id="{F2FF1343-FAEE-4D3B-AFFE-1BFFD3BB140B}"/>
              </a:ext>
            </a:extLst>
          </p:cNvPr>
          <p:cNvSpPr txBox="1">
            <a:spLocks/>
          </p:cNvSpPr>
          <p:nvPr/>
        </p:nvSpPr>
        <p:spPr>
          <a:xfrm>
            <a:off x="227424" y="6424059"/>
            <a:ext cx="10776907" cy="215444"/>
          </a:xfrm>
          <a:prstGeom prst="rect">
            <a:avLst/>
          </a:prstGeom>
        </p:spPr>
        <p:txBody>
          <a:bodyPr vert="horz" wrap="square" lIns="0" tIns="0" rIns="0" bIns="0" rtlCol="0" anchor="ctr">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Arial"/>
                <a:ea typeface="+mn-ea"/>
                <a:cs typeface="Arial"/>
              </a:rPr>
              <a:t>K</a:t>
            </a:r>
            <a:r>
              <a:rPr kumimoji="0" lang="pt-BR" sz="1400" b="1" i="0" u="none" strike="noStrike" kern="1200" cap="none" spc="-40"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n</a:t>
            </a:r>
            <a:r>
              <a:rPr kumimoji="0" lang="pt-BR" sz="1400" b="1" i="0" u="none" strike="noStrike" kern="1200" cap="none" spc="-40"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o</a:t>
            </a:r>
            <a:r>
              <a:rPr kumimoji="0" lang="pt-BR" sz="1400" b="1" i="0" u="none" strike="noStrike" kern="1200" cap="none" spc="-40"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w  </a:t>
            </a:r>
            <a:r>
              <a:rPr kumimoji="0" lang="pt-BR" sz="1400" b="1" i="0" u="none" strike="noStrike" kern="1200" cap="none" spc="-55"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t</a:t>
            </a:r>
            <a:r>
              <a:rPr kumimoji="0" lang="pt-BR" sz="1400" b="1" i="0" u="none" strike="noStrike" kern="1200" cap="none" spc="-40"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h</a:t>
            </a:r>
            <a:r>
              <a:rPr kumimoji="0" lang="pt-BR" sz="1400" b="1" i="0" u="none" strike="noStrike" kern="1200" cap="none" spc="-40"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e  </a:t>
            </a:r>
            <a:r>
              <a:rPr kumimoji="0" lang="pt-BR" sz="1400" b="1" i="0" u="none" strike="noStrike" kern="1200" cap="none" spc="-65"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S</a:t>
            </a:r>
            <a:r>
              <a:rPr kumimoji="0" lang="pt-BR" sz="1400" b="1" i="0" u="none" strike="noStrike" kern="1200" cap="none" spc="-35"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i</a:t>
            </a:r>
            <a:r>
              <a:rPr kumimoji="0" lang="pt-BR" sz="1400" b="1" i="0" u="none" strike="noStrike" kern="1200" cap="none" spc="-35"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g</a:t>
            </a:r>
            <a:r>
              <a:rPr kumimoji="0" lang="pt-BR" sz="1400" b="1" i="0" u="none" strike="noStrike" kern="1200" cap="none" spc="-40"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n</a:t>
            </a:r>
            <a:r>
              <a:rPr kumimoji="0" lang="pt-BR" sz="1400" b="1" i="0" u="none" strike="noStrike" kern="1200" cap="none" spc="-40"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s  </a:t>
            </a:r>
            <a:r>
              <a:rPr kumimoji="0" lang="pt-BR" sz="1400" b="1" i="0" u="none" strike="noStrike" kern="1200" cap="none" spc="-45" normalizeH="0" baseline="0" noProof="0" dirty="0">
                <a:ln>
                  <a:noFill/>
                </a:ln>
                <a:solidFill>
                  <a:prstClr val="white"/>
                </a:solidFill>
                <a:effectLst/>
                <a:uLnTx/>
                <a:uFillTx/>
                <a:latin typeface="Arial"/>
                <a:ea typeface="+mn-ea"/>
                <a:cs typeface="Arial"/>
              </a:rPr>
              <a:t> </a:t>
            </a:r>
            <a:r>
              <a:rPr kumimoji="0" lang="pt-BR" sz="1400" b="1" i="0" u="none" strike="noStrike" kern="1200" cap="none" spc="295" normalizeH="0" baseline="0" noProof="0" dirty="0">
                <a:ln>
                  <a:noFill/>
                </a:ln>
                <a:solidFill>
                  <a:srgbClr val="F79546"/>
                </a:solidFill>
                <a:effectLst/>
                <a:uLnTx/>
                <a:uFillTx/>
                <a:latin typeface="Arial"/>
                <a:ea typeface="+mn-ea"/>
                <a:cs typeface="Arial"/>
              </a:rPr>
              <a:t>&gt;&gt;</a:t>
            </a:r>
            <a:r>
              <a:rPr kumimoji="0" lang="pt-BR" sz="1400" b="1" i="0" u="none" strike="noStrike" kern="1200" cap="none" spc="0" normalizeH="0" baseline="0" noProof="0" dirty="0">
                <a:ln>
                  <a:noFill/>
                </a:ln>
                <a:solidFill>
                  <a:srgbClr val="FFFFFF"/>
                </a:solidFill>
                <a:effectLst/>
                <a:uLnTx/>
                <a:uFillTx/>
                <a:latin typeface="Arial"/>
                <a:ea typeface="+mn-ea"/>
                <a:cs typeface="Arial"/>
              </a:rPr>
              <a:t>  </a:t>
            </a:r>
            <a:r>
              <a:rPr kumimoji="0" lang="pt-BR" sz="1400" b="1" i="0" u="none" strike="noStrike" kern="1200" cap="none" spc="-6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F</a:t>
            </a:r>
            <a:r>
              <a:rPr kumimoji="0" lang="pt-BR" sz="1400" b="1" i="0" u="none" strike="noStrike" kern="1200" cap="none" spc="-4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i</a:t>
            </a:r>
            <a:r>
              <a:rPr kumimoji="0" lang="pt-BR" sz="1400" b="1" i="0" u="none" strike="noStrike" kern="1200" cap="none" spc="-35"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n</a:t>
            </a:r>
            <a:r>
              <a:rPr kumimoji="0" lang="pt-BR" sz="1400" b="1" i="0" u="none" strike="noStrike" kern="1200" cap="none" spc="-4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d  </a:t>
            </a:r>
            <a:r>
              <a:rPr kumimoji="0" lang="pt-BR" sz="1400" b="1" i="0" u="none" strike="noStrike" kern="1200" cap="none" spc="-45"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t</a:t>
            </a:r>
            <a:r>
              <a:rPr kumimoji="0" lang="pt-BR" sz="1400" b="1" i="0" u="none" strike="noStrike" kern="1200" cap="none" spc="-4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h</a:t>
            </a:r>
            <a:r>
              <a:rPr kumimoji="0" lang="pt-BR" sz="1400" b="1" i="0" u="none" strike="noStrike" kern="1200" cap="none" spc="-4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e  </a:t>
            </a:r>
            <a:r>
              <a:rPr kumimoji="0" lang="pt-BR" sz="1400" b="1" i="0" u="none" strike="noStrike" kern="1200" cap="none" spc="-65"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W</a:t>
            </a:r>
            <a:r>
              <a:rPr kumimoji="0" lang="pt-BR" sz="1400" b="1" i="0" u="none" strike="noStrike" kern="1200" cap="none" spc="-55"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o</a:t>
            </a:r>
            <a:r>
              <a:rPr kumimoji="0" lang="pt-BR" sz="1400" b="1" i="0" u="none" strike="noStrike" kern="1200" cap="none" spc="-4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r</a:t>
            </a:r>
            <a:r>
              <a:rPr kumimoji="0" lang="pt-BR" sz="1400" b="1" i="0" u="none" strike="noStrike" kern="1200" cap="none" spc="-35"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d</a:t>
            </a:r>
            <a:r>
              <a:rPr kumimoji="0" lang="pt-BR" sz="1400" b="1" i="0" u="none" strike="noStrike" kern="1200" cap="none" spc="-4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s  </a:t>
            </a:r>
            <a:r>
              <a:rPr kumimoji="0" lang="pt-BR" sz="1400" b="1" i="0" u="none" strike="noStrike" kern="1200" cap="none" spc="-45" normalizeH="0" baseline="0" noProof="0" dirty="0">
                <a:ln>
                  <a:noFill/>
                </a:ln>
                <a:solidFill>
                  <a:srgbClr val="FFFFFF"/>
                </a:solidFill>
                <a:effectLst/>
                <a:uLnTx/>
                <a:uFillTx/>
                <a:latin typeface="Arial"/>
                <a:ea typeface="+mn-ea"/>
                <a:cs typeface="Arial"/>
              </a:rPr>
              <a:t> </a:t>
            </a:r>
            <a:r>
              <a:rPr kumimoji="0" lang="pt-BR" sz="1400" b="1" i="0" u="none" strike="noStrike" kern="1200" cap="none" spc="295" normalizeH="0" baseline="0" noProof="0" dirty="0">
                <a:ln>
                  <a:noFill/>
                </a:ln>
                <a:solidFill>
                  <a:srgbClr val="F79546"/>
                </a:solidFill>
                <a:effectLst/>
                <a:uLnTx/>
                <a:uFillTx/>
                <a:latin typeface="Arial"/>
                <a:ea typeface="+mn-ea"/>
                <a:cs typeface="Arial"/>
              </a:rPr>
              <a:t>&gt;&gt;</a:t>
            </a:r>
            <a:r>
              <a:rPr kumimoji="0" lang="pt-BR" sz="1400" b="1" i="0" u="none" strike="noStrike" kern="1200" cap="none" spc="0" normalizeH="0" baseline="0" noProof="0" dirty="0">
                <a:ln>
                  <a:noFill/>
                </a:ln>
                <a:solidFill>
                  <a:srgbClr val="F79546"/>
                </a:solidFill>
                <a:effectLst/>
                <a:uLnTx/>
                <a:uFillTx/>
                <a:latin typeface="Arial"/>
                <a:ea typeface="+mn-ea"/>
                <a:cs typeface="Arial"/>
              </a:rPr>
              <a:t>  </a:t>
            </a:r>
            <a:r>
              <a:rPr kumimoji="0" lang="pt-BR" sz="1400" b="1" i="0" u="none" strike="noStrike" kern="1200" cap="none" spc="-70" normalizeH="0" baseline="0" noProof="0" dirty="0">
                <a:ln>
                  <a:noFill/>
                </a:ln>
                <a:solidFill>
                  <a:srgbClr val="F79546"/>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R</a:t>
            </a:r>
            <a:r>
              <a:rPr kumimoji="0" lang="pt-BR" sz="1400" b="1" i="0" u="none" strike="noStrike" kern="1200" cap="none" spc="-4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e</a:t>
            </a:r>
            <a:r>
              <a:rPr kumimoji="0" lang="pt-BR" sz="1400" b="1" i="0" u="none" strike="noStrike" kern="1200" cap="none" spc="-3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a</a:t>
            </a:r>
            <a:r>
              <a:rPr kumimoji="0" lang="pt-BR" sz="1400" b="1" i="0" u="none" strike="noStrike" kern="1200" cap="none" spc="-3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c</a:t>
            </a:r>
            <a:r>
              <a:rPr kumimoji="0" lang="pt-BR" sz="1400" b="1" i="0" u="none" strike="noStrike" kern="1200" cap="none" spc="-3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h  </a:t>
            </a:r>
            <a:r>
              <a:rPr kumimoji="0" lang="pt-BR" sz="1400" b="1" i="0" u="none" strike="noStrike" kern="1200" cap="none" spc="-95"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O</a:t>
            </a:r>
            <a:r>
              <a:rPr kumimoji="0" lang="pt-BR" sz="1400" b="1" i="0" u="none" strike="noStrike" kern="1200" cap="none" spc="-35"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u</a:t>
            </a:r>
            <a:r>
              <a:rPr kumimoji="0" lang="pt-BR" sz="1400" b="1" i="0" u="none" strike="noStrike" kern="1200" cap="none" spc="-4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t    </a:t>
            </a:r>
            <a:r>
              <a:rPr kumimoji="0" lang="pt-BR" sz="1400" b="1" i="0" u="none" strike="noStrike" kern="1200" cap="none" spc="295" normalizeH="0" baseline="0" noProof="0" dirty="0">
                <a:ln>
                  <a:noFill/>
                </a:ln>
                <a:solidFill>
                  <a:srgbClr val="F79546"/>
                </a:solidFill>
                <a:effectLst/>
                <a:uLnTx/>
                <a:uFillTx/>
                <a:latin typeface="Arial"/>
                <a:ea typeface="+mn-ea"/>
                <a:cs typeface="Arial"/>
              </a:rPr>
              <a:t>&gt;&gt;</a:t>
            </a:r>
            <a:r>
              <a:rPr kumimoji="0" lang="pt-BR" sz="1400" b="1" i="0" u="none" strike="noStrike" kern="1200" cap="none" spc="0" normalizeH="0" baseline="0" noProof="0" dirty="0">
                <a:ln>
                  <a:noFill/>
                </a:ln>
                <a:solidFill>
                  <a:srgbClr val="FFFFFF"/>
                </a:solidFill>
                <a:effectLst/>
                <a:uLnTx/>
                <a:uFillTx/>
                <a:latin typeface="Arial"/>
                <a:ea typeface="+mn-ea"/>
                <a:cs typeface="Arial"/>
              </a:rPr>
              <a:t>     www.SuicideIsPreventable.org </a:t>
            </a:r>
          </a:p>
        </p:txBody>
      </p:sp>
      <p:sp>
        <p:nvSpPr>
          <p:cNvPr id="10" name="Rectangle 9">
            <a:extLst>
              <a:ext uri="{FF2B5EF4-FFF2-40B4-BE49-F238E27FC236}">
                <a16:creationId xmlns:a16="http://schemas.microsoft.com/office/drawing/2014/main" id="{BA39E80B-B976-4743-8DF7-E1A77CF180B0}"/>
              </a:ext>
            </a:extLst>
          </p:cNvPr>
          <p:cNvSpPr/>
          <p:nvPr/>
        </p:nvSpPr>
        <p:spPr>
          <a:xfrm>
            <a:off x="-1" y="2396563"/>
            <a:ext cx="12192000" cy="314476"/>
          </a:xfrm>
          <a:prstGeom prst="rect">
            <a:avLst/>
          </a:prstGeom>
          <a:solidFill>
            <a:srgbClr val="E9B61E"/>
          </a:solidFill>
          <a:ln>
            <a:solidFill>
              <a:srgbClr val="00675E"/>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861BAC5-BB59-4BEA-87EB-A4EBE6C8B0BF}"/>
              </a:ext>
            </a:extLst>
          </p:cNvPr>
          <p:cNvSpPr/>
          <p:nvPr/>
        </p:nvSpPr>
        <p:spPr>
          <a:xfrm>
            <a:off x="0" y="268395"/>
            <a:ext cx="12192000" cy="2071682"/>
          </a:xfrm>
          <a:prstGeom prst="rect">
            <a:avLst/>
          </a:prstGeom>
          <a:solidFill>
            <a:srgbClr val="2EA89F"/>
          </a:solidFill>
          <a:ln>
            <a:solidFill>
              <a:srgbClr val="00675E"/>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72C38AD-A902-4C3C-9369-C5213E6D6775}"/>
              </a:ext>
            </a:extLst>
          </p:cNvPr>
          <p:cNvSpPr txBox="1"/>
          <p:nvPr/>
        </p:nvSpPr>
        <p:spPr>
          <a:xfrm>
            <a:off x="639669" y="347656"/>
            <a:ext cx="11728174"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Suicide Prevention 101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Tools You Can 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B1B0">
                  <a:lumMod val="40000"/>
                  <a:lumOff val="60000"/>
                </a:srgb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85CA006-B764-43F4-A40D-646DF3A492DD}"/>
              </a:ext>
            </a:extLst>
          </p:cNvPr>
          <p:cNvSpPr txBox="1"/>
          <p:nvPr/>
        </p:nvSpPr>
        <p:spPr>
          <a:xfrm>
            <a:off x="4077412" y="4565045"/>
            <a:ext cx="3348567" cy="1019149"/>
          </a:xfrm>
          <a:prstGeom prst="rect">
            <a:avLst/>
          </a:prstGeom>
        </p:spPr>
        <p:txBody>
          <a:bodyPr wrap="none" rtlCol="0">
            <a:normAutofit/>
          </a:bodyPr>
          <a:lstStyle/>
          <a:p>
            <a:pPr>
              <a:lnSpc>
                <a:spcPct val="80000"/>
              </a:lnSpc>
            </a:pPr>
            <a:r>
              <a:rPr lang="en-US" sz="2800" i="1" dirty="0">
                <a:solidFill>
                  <a:schemeClr val="bg1"/>
                </a:solidFill>
                <a:cs typeface="Arial"/>
              </a:rPr>
              <a:t>Insert Your Logo Here!</a:t>
            </a:r>
          </a:p>
          <a:p>
            <a:pPr marL="0" indent="0">
              <a:lnSpc>
                <a:spcPct val="80000"/>
              </a:lnSpc>
              <a:buFont typeface="Arial"/>
              <a:buNone/>
            </a:pPr>
            <a:endParaRPr lang="en-US" sz="2800" dirty="0" err="1">
              <a:cs typeface="Arial"/>
            </a:endParaRPr>
          </a:p>
        </p:txBody>
      </p:sp>
      <p:pic>
        <p:nvPicPr>
          <p:cNvPr id="4" name="CA logo lockups w KTS white-02.png" descr="/Users/administrator/Desktop/CA logo lockups w KTS white-02.png">
            <a:extLst>
              <a:ext uri="{FF2B5EF4-FFF2-40B4-BE49-F238E27FC236}">
                <a16:creationId xmlns:a16="http://schemas.microsoft.com/office/drawing/2014/main" id="{042CDA6C-824B-4DF1-85DD-B169F44B606E}"/>
              </a:ext>
            </a:extLst>
          </p:cNvPr>
          <p:cNvPicPr>
            <a:picLocks noChangeAspect="1"/>
          </p:cNvPicPr>
          <p:nvPr/>
        </p:nvPicPr>
        <p:blipFill>
          <a:blip r:embed="rId5" r:link="rId6" cstate="hqprint">
            <a:extLst>
              <a:ext uri="{28A0092B-C50C-407E-A947-70E740481C1C}">
                <a14:useLocalDpi xmlns:a14="http://schemas.microsoft.com/office/drawing/2010/main" val="0"/>
              </a:ext>
            </a:extLst>
          </a:blip>
          <a:stretch>
            <a:fillRect/>
          </a:stretch>
        </p:blipFill>
        <p:spPr>
          <a:xfrm>
            <a:off x="8533994" y="5210769"/>
            <a:ext cx="3687841" cy="1292342"/>
          </a:xfrm>
          <a:prstGeom prst="rect">
            <a:avLst/>
          </a:prstGeom>
        </p:spPr>
      </p:pic>
    </p:spTree>
    <p:extLst>
      <p:ext uri="{BB962C8B-B14F-4D97-AF65-F5344CB8AC3E}">
        <p14:creationId xmlns:p14="http://schemas.microsoft.com/office/powerpoint/2010/main" val="3527620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FEA601-B541-4DA8-B2A0-65C8BC1D08D2}"/>
              </a:ext>
            </a:extLst>
          </p:cNvPr>
          <p:cNvPicPr>
            <a:picLocks noChangeAspect="1"/>
          </p:cNvPicPr>
          <p:nvPr/>
        </p:nvPicPr>
        <p:blipFill rotWithShape="1">
          <a:blip r:embed="rId3"/>
          <a:srcRect l="13233" r="12545"/>
          <a:stretch/>
        </p:blipFill>
        <p:spPr>
          <a:xfrm>
            <a:off x="20" y="10"/>
            <a:ext cx="12191980" cy="6857989"/>
          </a:xfrm>
          <a:prstGeom prst="rect">
            <a:avLst/>
          </a:prstGeom>
        </p:spPr>
      </p:pic>
      <p:sp>
        <p:nvSpPr>
          <p:cNvPr id="10" name="Freeform: Shape 9">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CED2C8A-879C-4B8C-9C21-1284F12491D2}"/>
              </a:ext>
            </a:extLst>
          </p:cNvPr>
          <p:cNvSpPr>
            <a:spLocks noGrp="1"/>
          </p:cNvSpPr>
          <p:nvPr>
            <p:ph type="sldNum" sz="quarter" idx="12"/>
          </p:nvPr>
        </p:nvSpPr>
        <p:spPr>
          <a:xfrm>
            <a:off x="8819235" y="6356350"/>
            <a:ext cx="2743200" cy="365125"/>
          </a:xfrm>
        </p:spPr>
        <p:txBody>
          <a:bodyPr vert="horz" lIns="91440" tIns="45720" rIns="91440" bIns="45720" rtlCol="0" anchor="ctr">
            <a:normAutofit/>
          </a:bodyPr>
          <a:lstStyle/>
          <a:p>
            <a:pPr>
              <a:spcAft>
                <a:spcPts val="600"/>
              </a:spcAft>
            </a:pPr>
            <a:fld id="{3CB2B980-0130-4797-AE54-66FBBA1E27A9}" type="slidenum">
              <a:rPr lang="en-US">
                <a:solidFill>
                  <a:srgbClr val="FFFFFF"/>
                </a:solidFill>
              </a:rPr>
              <a:pPr>
                <a:spcAft>
                  <a:spcPts val="600"/>
                </a:spcAft>
              </a:pPr>
              <a:t>30</a:t>
            </a:fld>
            <a:endParaRPr lang="en-US">
              <a:solidFill>
                <a:srgbClr val="FFFFFF"/>
              </a:solidFill>
            </a:endParaRPr>
          </a:p>
        </p:txBody>
      </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81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022F47-96E1-4213-A47E-713452C1CD51}"/>
              </a:ext>
            </a:extLst>
          </p:cNvPr>
          <p:cNvPicPr>
            <a:picLocks noChangeAspect="1"/>
          </p:cNvPicPr>
          <p:nvPr/>
        </p:nvPicPr>
        <p:blipFill rotWithShape="1">
          <a:blip r:embed="rId3"/>
          <a:srcRect t="6363" b="31597"/>
          <a:stretch/>
        </p:blipFill>
        <p:spPr>
          <a:xfrm>
            <a:off x="5977788" y="799352"/>
            <a:ext cx="5425410" cy="5259296"/>
          </a:xfrm>
          <a:prstGeom prst="rect">
            <a:avLst/>
          </a:prstGeom>
        </p:spPr>
      </p:pic>
      <p:sp>
        <p:nvSpPr>
          <p:cNvPr id="8" name="TextBox 7">
            <a:extLst>
              <a:ext uri="{FF2B5EF4-FFF2-40B4-BE49-F238E27FC236}">
                <a16:creationId xmlns:a16="http://schemas.microsoft.com/office/drawing/2014/main" id="{83522C9F-03B3-4347-BAF7-B5795C2443FE}"/>
              </a:ext>
            </a:extLst>
          </p:cNvPr>
          <p:cNvSpPr txBox="1"/>
          <p:nvPr/>
        </p:nvSpPr>
        <p:spPr>
          <a:xfrm>
            <a:off x="0" y="-79653"/>
            <a:ext cx="1764082" cy="8863965"/>
          </a:xfrm>
          <a:prstGeom prst="rect">
            <a:avLst/>
          </a:prstGeom>
          <a:solidFill>
            <a:srgbClr val="1F565D"/>
          </a:solidFill>
        </p:spPr>
        <p:txBody>
          <a:bodyPr wrap="square" rtlCol="0">
            <a:spAutoFit/>
          </a:bodyPr>
          <a:lstStyle/>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B1511B6-78CC-4F58-B565-6089E0EA15F4}"/>
              </a:ext>
            </a:extLst>
          </p:cNvPr>
          <p:cNvSpPr txBox="1"/>
          <p:nvPr/>
        </p:nvSpPr>
        <p:spPr>
          <a:xfrm>
            <a:off x="1194283" y="363116"/>
            <a:ext cx="4901717" cy="1473122"/>
          </a:xfrm>
          <a:prstGeom prst="ellipse">
            <a:avLst/>
          </a:prstGeom>
        </p:spPr>
        <p:txBody>
          <a:bodyPr vert="horz" lIns="91440" tIns="45720" rIns="91440" bIns="45720" rtlCol="0" anchor="ctr">
            <a:noAutofit/>
          </a:bodyPr>
          <a:lstStyle/>
          <a:p>
            <a:pPr marL="0" marR="0" lvl="0" indent="0" fontAlgn="auto">
              <a:lnSpc>
                <a:spcPct val="90000"/>
              </a:lnSpc>
              <a:spcBef>
                <a:spcPct val="0"/>
              </a:spcBef>
              <a:spcAft>
                <a:spcPts val="600"/>
              </a:spcAft>
              <a:buClrTx/>
              <a:buSzTx/>
              <a:tabLst/>
              <a:defRPr/>
            </a:pPr>
            <a:r>
              <a:rPr kumimoji="0" lang="en-US" sz="4000" b="1" i="0" u="none" strike="noStrike" cap="none" spc="0" normalizeH="0" baseline="0" noProof="0" dirty="0">
                <a:ln>
                  <a:noFill/>
                </a:ln>
                <a:solidFill>
                  <a:srgbClr val="00565D"/>
                </a:solidFill>
                <a:effectLst/>
                <a:uLnTx/>
                <a:uFillTx/>
                <a:latin typeface="+mj-lt"/>
                <a:ea typeface="+mj-ea"/>
                <a:cs typeface="+mj-cs"/>
              </a:rPr>
              <a:t>It’s Important to </a:t>
            </a:r>
          </a:p>
          <a:p>
            <a:pPr marL="0" marR="0" lvl="0" indent="0" fontAlgn="auto">
              <a:lnSpc>
                <a:spcPct val="90000"/>
              </a:lnSpc>
              <a:spcBef>
                <a:spcPct val="0"/>
              </a:spcBef>
              <a:spcAft>
                <a:spcPts val="600"/>
              </a:spcAft>
              <a:buClrTx/>
              <a:buSzTx/>
              <a:tabLst/>
              <a:defRPr/>
            </a:pPr>
            <a:r>
              <a:rPr kumimoji="0" lang="en-US" sz="4000" b="1" i="0" u="none" strike="noStrike" cap="none" spc="0" normalizeH="0" baseline="0" noProof="0" dirty="0">
                <a:ln>
                  <a:noFill/>
                </a:ln>
                <a:solidFill>
                  <a:srgbClr val="00565D"/>
                </a:solidFill>
                <a:effectLst/>
                <a:uLnTx/>
                <a:uFillTx/>
                <a:latin typeface="+mj-lt"/>
                <a:ea typeface="+mj-ea"/>
                <a:cs typeface="+mj-cs"/>
              </a:rPr>
              <a:t>Take Care of Yourself</a:t>
            </a:r>
            <a:endParaRPr kumimoji="0" lang="en-US" sz="4000" b="0" i="0" u="none" strike="noStrike" cap="none" spc="0" normalizeH="0" baseline="0" noProof="0" dirty="0">
              <a:ln>
                <a:noFill/>
              </a:ln>
              <a:solidFill>
                <a:srgbClr val="00565D"/>
              </a:solidFill>
              <a:effectLst/>
              <a:uLnTx/>
              <a:uFillTx/>
              <a:latin typeface="+mj-lt"/>
              <a:ea typeface="+mj-ea"/>
              <a:cs typeface="+mj-cs"/>
            </a:endParaRPr>
          </a:p>
        </p:txBody>
      </p:sp>
      <p:sp>
        <p:nvSpPr>
          <p:cNvPr id="10" name="TextBox 9">
            <a:extLst>
              <a:ext uri="{FF2B5EF4-FFF2-40B4-BE49-F238E27FC236}">
                <a16:creationId xmlns:a16="http://schemas.microsoft.com/office/drawing/2014/main" id="{D59AB196-7F2F-4CBC-9856-67686EC8E9E3}"/>
              </a:ext>
            </a:extLst>
          </p:cNvPr>
          <p:cNvSpPr txBox="1"/>
          <p:nvPr/>
        </p:nvSpPr>
        <p:spPr>
          <a:xfrm>
            <a:off x="1764083" y="2471493"/>
            <a:ext cx="3386062" cy="3838597"/>
          </a:xfrm>
          <a:prstGeom prst="rect">
            <a:avLst/>
          </a:prstGeom>
        </p:spPr>
        <p:txBody>
          <a:bodyPr vert="horz" lIns="91440" tIns="45720" rIns="91440" bIns="45720" rtlCol="0" anchor="ctr">
            <a:normAutofit fontScale="92500" lnSpcReduction="10000"/>
          </a:bodyPr>
          <a:lstStyle/>
          <a:p>
            <a:pPr marL="457200" marR="0" lvl="0" indent="-228600" fontAlgn="base">
              <a:lnSpc>
                <a:spcPct val="90000"/>
              </a:lnSpc>
              <a:spcBef>
                <a:spcPts val="600"/>
              </a:spcBef>
              <a:spcAft>
                <a:spcPct val="0"/>
              </a:spcAft>
              <a:buClr>
                <a:srgbClr val="646E7B"/>
              </a:buClr>
              <a:buSzPct val="71000"/>
              <a:buFont typeface="Arial" panose="020B0604020202020204" pitchFamily="34" charset="0"/>
              <a:buChar char="•"/>
              <a:tabLst/>
              <a:defRPr/>
            </a:pPr>
            <a:r>
              <a:rPr kumimoji="0" lang="en-US" sz="3000" b="0" i="0" u="none" strike="noStrike" cap="none" spc="0" normalizeH="0" baseline="0" noProof="0" dirty="0">
                <a:ln>
                  <a:noFill/>
                </a:ln>
                <a:solidFill>
                  <a:srgbClr val="00565D"/>
                </a:solidFill>
                <a:effectLst/>
                <a:uLnTx/>
                <a:uFillTx/>
              </a:rPr>
              <a:t>Exercise </a:t>
            </a:r>
          </a:p>
          <a:p>
            <a:pPr marL="457200" marR="0" lvl="0" indent="-228600" fontAlgn="base">
              <a:lnSpc>
                <a:spcPct val="90000"/>
              </a:lnSpc>
              <a:spcBef>
                <a:spcPts val="600"/>
              </a:spcBef>
              <a:spcAft>
                <a:spcPct val="0"/>
              </a:spcAft>
              <a:buClr>
                <a:srgbClr val="646E7B"/>
              </a:buClr>
              <a:buSzPct val="71000"/>
              <a:buFont typeface="Arial" panose="020B0604020202020204" pitchFamily="34" charset="0"/>
              <a:buChar char="•"/>
              <a:tabLst/>
              <a:defRPr/>
            </a:pPr>
            <a:r>
              <a:rPr kumimoji="0" lang="en-US" sz="3000" b="0" i="0" u="none" strike="noStrike" cap="none" spc="0" normalizeH="0" baseline="0" noProof="0" dirty="0">
                <a:ln>
                  <a:noFill/>
                </a:ln>
                <a:solidFill>
                  <a:srgbClr val="00565D"/>
                </a:solidFill>
                <a:effectLst/>
                <a:uLnTx/>
                <a:uFillTx/>
              </a:rPr>
              <a:t>Healthy eating</a:t>
            </a:r>
          </a:p>
          <a:p>
            <a:pPr marL="457200" marR="0" lvl="0" indent="-228600" fontAlgn="base">
              <a:lnSpc>
                <a:spcPct val="90000"/>
              </a:lnSpc>
              <a:spcBef>
                <a:spcPts val="600"/>
              </a:spcBef>
              <a:spcAft>
                <a:spcPct val="0"/>
              </a:spcAft>
              <a:buClr>
                <a:srgbClr val="646E7B"/>
              </a:buClr>
              <a:buSzPct val="71000"/>
              <a:buFont typeface="Arial" panose="020B0604020202020204" pitchFamily="34" charset="0"/>
              <a:buChar char="•"/>
              <a:tabLst/>
              <a:defRPr/>
            </a:pPr>
            <a:r>
              <a:rPr kumimoji="0" lang="en-US" sz="3000" b="0" i="0" u="none" strike="noStrike" cap="none" spc="0" normalizeH="0" baseline="0" noProof="0" dirty="0">
                <a:ln>
                  <a:noFill/>
                </a:ln>
                <a:solidFill>
                  <a:srgbClr val="00565D"/>
                </a:solidFill>
                <a:effectLst/>
                <a:uLnTx/>
                <a:uFillTx/>
              </a:rPr>
              <a:t>Sleep</a:t>
            </a:r>
          </a:p>
          <a:p>
            <a:pPr marL="457200" marR="0" lvl="0" indent="-228600" fontAlgn="base">
              <a:lnSpc>
                <a:spcPct val="90000"/>
              </a:lnSpc>
              <a:spcBef>
                <a:spcPts val="600"/>
              </a:spcBef>
              <a:spcAft>
                <a:spcPct val="0"/>
              </a:spcAft>
              <a:buClr>
                <a:srgbClr val="646E7B"/>
              </a:buClr>
              <a:buSzPct val="71000"/>
              <a:buFont typeface="Arial" panose="020B0604020202020204" pitchFamily="34" charset="0"/>
              <a:buChar char="•"/>
              <a:tabLst/>
              <a:defRPr/>
            </a:pPr>
            <a:r>
              <a:rPr kumimoji="0" lang="en-US" sz="3000" b="0" i="0" u="none" strike="noStrike" cap="none" spc="0" normalizeH="0" baseline="0" noProof="0" dirty="0">
                <a:ln>
                  <a:noFill/>
                </a:ln>
                <a:solidFill>
                  <a:srgbClr val="00565D"/>
                </a:solidFill>
                <a:effectLst/>
                <a:uLnTx/>
                <a:uFillTx/>
              </a:rPr>
              <a:t>Time off</a:t>
            </a:r>
          </a:p>
          <a:p>
            <a:pPr marL="457200" marR="0" lvl="0" indent="-228600" fontAlgn="base">
              <a:lnSpc>
                <a:spcPct val="90000"/>
              </a:lnSpc>
              <a:spcBef>
                <a:spcPts val="600"/>
              </a:spcBef>
              <a:spcAft>
                <a:spcPct val="0"/>
              </a:spcAft>
              <a:buClr>
                <a:srgbClr val="646E7B"/>
              </a:buClr>
              <a:buSzPct val="71000"/>
              <a:buFont typeface="Arial" panose="020B0604020202020204" pitchFamily="34" charset="0"/>
              <a:buChar char="•"/>
              <a:tabLst/>
              <a:defRPr/>
            </a:pPr>
            <a:r>
              <a:rPr kumimoji="0" lang="en-US" sz="3000" b="0" i="0" u="none" strike="noStrike" cap="none" spc="0" normalizeH="0" baseline="0" noProof="0" dirty="0">
                <a:ln>
                  <a:noFill/>
                </a:ln>
                <a:solidFill>
                  <a:srgbClr val="00565D"/>
                </a:solidFill>
                <a:effectLst/>
                <a:uLnTx/>
                <a:uFillTx/>
              </a:rPr>
              <a:t>Get outside</a:t>
            </a:r>
          </a:p>
          <a:p>
            <a:pPr marL="457200" marR="0" lvl="0" indent="-228600" fontAlgn="base">
              <a:lnSpc>
                <a:spcPct val="90000"/>
              </a:lnSpc>
              <a:spcBef>
                <a:spcPts val="600"/>
              </a:spcBef>
              <a:spcAft>
                <a:spcPct val="0"/>
              </a:spcAft>
              <a:buClr>
                <a:srgbClr val="646E7B"/>
              </a:buClr>
              <a:buSzPct val="71000"/>
              <a:buFont typeface="Arial" panose="020B0604020202020204" pitchFamily="34" charset="0"/>
              <a:buChar char="•"/>
              <a:tabLst/>
              <a:defRPr/>
            </a:pPr>
            <a:r>
              <a:rPr kumimoji="0" lang="en-US" sz="3000" b="0" i="0" u="none" strike="noStrike" cap="none" spc="0" normalizeH="0" baseline="0" noProof="0" dirty="0">
                <a:ln>
                  <a:noFill/>
                </a:ln>
                <a:solidFill>
                  <a:srgbClr val="00565D"/>
                </a:solidFill>
                <a:effectLst/>
                <a:uLnTx/>
                <a:uFillTx/>
              </a:rPr>
              <a:t>Laugh</a:t>
            </a:r>
          </a:p>
          <a:p>
            <a:pPr marL="457200" marR="0" lvl="0" indent="-228600" fontAlgn="base">
              <a:lnSpc>
                <a:spcPct val="90000"/>
              </a:lnSpc>
              <a:spcBef>
                <a:spcPts val="600"/>
              </a:spcBef>
              <a:spcAft>
                <a:spcPct val="0"/>
              </a:spcAft>
              <a:buClr>
                <a:srgbClr val="646E7B"/>
              </a:buClr>
              <a:buSzPct val="71000"/>
              <a:buFont typeface="Arial" panose="020B0604020202020204" pitchFamily="34" charset="0"/>
              <a:buChar char="•"/>
              <a:tabLst/>
              <a:defRPr/>
            </a:pPr>
            <a:r>
              <a:rPr kumimoji="0" lang="en-US" sz="3000" b="0" i="0" u="none" strike="noStrike" cap="none" spc="0" normalizeH="0" baseline="0" noProof="0" dirty="0">
                <a:ln>
                  <a:noFill/>
                </a:ln>
                <a:solidFill>
                  <a:srgbClr val="00565D"/>
                </a:solidFill>
                <a:effectLst/>
                <a:uLnTx/>
                <a:uFillTx/>
              </a:rPr>
              <a:t>Practice mindfulness</a:t>
            </a:r>
          </a:p>
          <a:p>
            <a:pPr marL="457200" marR="0" lvl="0" indent="-228600" fontAlgn="base">
              <a:lnSpc>
                <a:spcPct val="90000"/>
              </a:lnSpc>
              <a:spcBef>
                <a:spcPts val="600"/>
              </a:spcBef>
              <a:spcAft>
                <a:spcPct val="0"/>
              </a:spcAft>
              <a:buClr>
                <a:srgbClr val="646E7B"/>
              </a:buClr>
              <a:buSzPct val="71000"/>
              <a:buFont typeface="Arial" panose="020B0604020202020204" pitchFamily="34" charset="0"/>
              <a:buChar char="•"/>
              <a:tabLst/>
              <a:defRPr/>
            </a:pPr>
            <a:r>
              <a:rPr kumimoji="0" lang="en-US" sz="3000" b="0" i="0" u="none" strike="noStrike" cap="none" spc="0" normalizeH="0" baseline="0" noProof="0" dirty="0">
                <a:ln>
                  <a:noFill/>
                </a:ln>
                <a:solidFill>
                  <a:srgbClr val="00565D"/>
                </a:solidFill>
                <a:effectLst/>
                <a:uLnTx/>
                <a:uFillTx/>
              </a:rPr>
              <a:t>Talk with a friend</a:t>
            </a:r>
            <a:endParaRPr kumimoji="0" lang="en-US" sz="2000" b="0" i="0" u="none" strike="noStrike" cap="none" spc="0" normalizeH="0" baseline="0" noProof="0" dirty="0">
              <a:ln>
                <a:noFill/>
              </a:ln>
              <a:solidFill>
                <a:srgbClr val="00565D"/>
              </a:solidFill>
              <a:effectLst/>
              <a:uLnTx/>
              <a:uFillTx/>
            </a:endParaRPr>
          </a:p>
        </p:txBody>
      </p:sp>
      <p:sp>
        <p:nvSpPr>
          <p:cNvPr id="20" name="Rectangle 19">
            <a:extLst>
              <a:ext uri="{FF2B5EF4-FFF2-40B4-BE49-F238E27FC236}">
                <a16:creationId xmlns:a16="http://schemas.microsoft.com/office/drawing/2014/main" id="{2CFC7433-65CD-4A61-9DBD-1851651D8F3B}"/>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922847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18C8B"/>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616B1F0-6996-4567-A326-81F8306587EF}"/>
              </a:ext>
            </a:extLst>
          </p:cNvPr>
          <p:cNvSpPr txBox="1"/>
          <p:nvPr/>
        </p:nvSpPr>
        <p:spPr>
          <a:xfrm>
            <a:off x="4654295" y="4522156"/>
            <a:ext cx="5609222" cy="1363215"/>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100" b="0" i="0" u="none" strike="noStrike" kern="1200" cap="none" spc="0" normalizeH="0" baseline="0" noProof="0">
                <a:ln>
                  <a:noFill/>
                </a:ln>
                <a:solidFill>
                  <a:prstClr val="white"/>
                </a:solidFill>
                <a:effectLst/>
                <a:uLnTx/>
                <a:uFillTx/>
                <a:latin typeface="Calibri Light" panose="020F0302020204030204"/>
                <a:ea typeface="+mn-ea"/>
                <a:cs typeface="+mn-cs"/>
              </a:rPr>
              <a:t>For Parents and Caregivers</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100" b="0" i="0" u="none" strike="noStrike" kern="1200" cap="none" spc="0" normalizeH="0" baseline="0" noProof="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1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5" name="Freeform: Shape 32">
            <a:extLst>
              <a:ext uri="{FF2B5EF4-FFF2-40B4-BE49-F238E27FC236}">
                <a16:creationId xmlns:a16="http://schemas.microsoft.com/office/drawing/2014/main" id="{83FA766D-3260-4E0A-9E7F-A2C93DFF1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sign&#10;&#10;Description automatically generated">
            <a:extLst>
              <a:ext uri="{FF2B5EF4-FFF2-40B4-BE49-F238E27FC236}">
                <a16:creationId xmlns:a16="http://schemas.microsoft.com/office/drawing/2014/main" id="{86A59308-274A-44BB-B47B-E9BC90AD3FCD}"/>
              </a:ext>
            </a:extLst>
          </p:cNvPr>
          <p:cNvPicPr>
            <a:picLocks noChangeAspect="1"/>
          </p:cNvPicPr>
          <p:nvPr/>
        </p:nvPicPr>
        <p:blipFill rotWithShape="1">
          <a:blip r:embed="rId3"/>
          <a:srcRect t="655" r="5" b="7"/>
          <a:stretch/>
        </p:blipFill>
        <p:spPr>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p:spPr>
      </p:pic>
      <p:sp>
        <p:nvSpPr>
          <p:cNvPr id="46" name="Freeform: Shape 34">
            <a:extLst>
              <a:ext uri="{FF2B5EF4-FFF2-40B4-BE49-F238E27FC236}">
                <a16:creationId xmlns:a16="http://schemas.microsoft.com/office/drawing/2014/main" id="{CB435A06-5FFD-4CF8-BE06-3796EC420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picture containing fruit, box, room&#10;&#10;Description automatically generated">
            <a:extLst>
              <a:ext uri="{FF2B5EF4-FFF2-40B4-BE49-F238E27FC236}">
                <a16:creationId xmlns:a16="http://schemas.microsoft.com/office/drawing/2014/main" id="{D6F10627-338C-454B-A256-846E9B1062AA}"/>
              </a:ext>
            </a:extLst>
          </p:cNvPr>
          <p:cNvPicPr>
            <a:picLocks noChangeAspect="1"/>
          </p:cNvPicPr>
          <p:nvPr/>
        </p:nvPicPr>
        <p:blipFill rotWithShape="1">
          <a:blip r:embed="rId4"/>
          <a:srcRect t="6860" r="3" b="30222"/>
          <a:stretch/>
        </p:blipFill>
        <p:spPr>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p:spPr>
      </p:pic>
      <p:sp>
        <p:nvSpPr>
          <p:cNvPr id="47" name="Freeform: Shape 36">
            <a:extLst>
              <a:ext uri="{FF2B5EF4-FFF2-40B4-BE49-F238E27FC236}">
                <a16:creationId xmlns:a16="http://schemas.microsoft.com/office/drawing/2014/main" id="{5E10DA6E-C3FF-4539-BF84-4775BB7EC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screenshot of a cell phone&#10;&#10;Description automatically generated">
            <a:extLst>
              <a:ext uri="{FF2B5EF4-FFF2-40B4-BE49-F238E27FC236}">
                <a16:creationId xmlns:a16="http://schemas.microsoft.com/office/drawing/2014/main" id="{9316EDCD-DE5E-7E42-9DF2-E7DEB438D263}"/>
              </a:ext>
            </a:extLst>
          </p:cNvPr>
          <p:cNvPicPr>
            <a:picLocks noChangeAspect="1"/>
          </p:cNvPicPr>
          <p:nvPr/>
        </p:nvPicPr>
        <p:blipFill rotWithShape="1">
          <a:blip r:embed="rId5"/>
          <a:srcRect l="31945" r="12519"/>
          <a:stretch/>
        </p:blipFill>
        <p:spPr>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sp>
        <p:nvSpPr>
          <p:cNvPr id="9" name="Rectangle 8">
            <a:extLst>
              <a:ext uri="{FF2B5EF4-FFF2-40B4-BE49-F238E27FC236}">
                <a16:creationId xmlns:a16="http://schemas.microsoft.com/office/drawing/2014/main" id="{657F9F24-957F-44C7-971F-4E27E4784D95}"/>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6">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3640095110"/>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3B607-D82E-4E9D-97CD-1C767E1FDF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E1C23-5CDA-45BD-8FA1-EDEE20107F48}"/>
              </a:ext>
            </a:extLst>
          </p:cNvPr>
          <p:cNvSpPr txBox="1"/>
          <p:nvPr/>
        </p:nvSpPr>
        <p:spPr>
          <a:xfrm flipH="1">
            <a:off x="1" y="221284"/>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CB2228B-4713-4174-9E23-753119DD7B65}"/>
              </a:ext>
            </a:extLst>
          </p:cNvPr>
          <p:cNvSpPr txBox="1">
            <a:spLocks/>
          </p:cNvSpPr>
          <p:nvPr/>
        </p:nvSpPr>
        <p:spPr>
          <a:xfrm>
            <a:off x="72681" y="331359"/>
            <a:ext cx="11981434"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Raising Resilient Kids</a:t>
            </a:r>
          </a:p>
        </p:txBody>
      </p:sp>
      <p:sp>
        <p:nvSpPr>
          <p:cNvPr id="4" name="Rectangle 3">
            <a:extLst>
              <a:ext uri="{FF2B5EF4-FFF2-40B4-BE49-F238E27FC236}">
                <a16:creationId xmlns:a16="http://schemas.microsoft.com/office/drawing/2014/main" id="{F423BA6D-23C7-45F1-8BDB-FEB7F67914FE}"/>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8" name="Rectangle 7">
            <a:extLst>
              <a:ext uri="{FF2B5EF4-FFF2-40B4-BE49-F238E27FC236}">
                <a16:creationId xmlns:a16="http://schemas.microsoft.com/office/drawing/2014/main" id="{6819A997-D958-4716-9BC6-0BF74C862B3E}"/>
              </a:ext>
            </a:extLst>
          </p:cNvPr>
          <p:cNvSpPr/>
          <p:nvPr/>
        </p:nvSpPr>
        <p:spPr>
          <a:xfrm>
            <a:off x="136645" y="1158507"/>
            <a:ext cx="6373885" cy="5368133"/>
          </a:xfrm>
          <a:prstGeom prst="rect">
            <a:avLst/>
          </a:prstGeom>
        </p:spPr>
        <p:txBody>
          <a:bodyPr vert="horz" lIns="91440" tIns="45720" rIns="91440" bIns="45720" rtlCol="0" anchor="ctr">
            <a:normAutofit fontScale="92500" lnSpcReduction="10000"/>
          </a:bodyPr>
          <a:lstStyle/>
          <a:p>
            <a:pPr marL="0" marR="0" lvl="0" indent="-228600" defTabSz="91440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800" b="1" i="0" u="none" strike="noStrike" kern="0" cap="none" spc="0" normalizeH="0" baseline="0" noProof="0" dirty="0">
                <a:ln>
                  <a:noFill/>
                </a:ln>
                <a:solidFill>
                  <a:srgbClr val="00565D"/>
                </a:solidFill>
                <a:effectLst/>
                <a:uLnTx/>
                <a:uFillTx/>
              </a:rPr>
              <a:t>Foster Positive Connections</a:t>
            </a:r>
          </a:p>
          <a:p>
            <a:pPr marL="800100" marR="0" lvl="1" indent="-228600" defTabSz="91440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565D"/>
                </a:solidFill>
                <a:effectLst/>
                <a:uLnTx/>
                <a:uFillTx/>
              </a:rPr>
              <a:t>Encourage your child to have and maintain connections with friends and loved ones. </a:t>
            </a:r>
          </a:p>
          <a:p>
            <a:pPr marL="0" marR="0" lvl="0" indent="-228600" defTabSz="91440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800" b="1" i="0" u="none" strike="noStrike" kern="0" cap="none" spc="0" normalizeH="0" baseline="0" noProof="0" dirty="0">
                <a:ln>
                  <a:noFill/>
                </a:ln>
                <a:solidFill>
                  <a:srgbClr val="00565D"/>
                </a:solidFill>
                <a:effectLst/>
                <a:uLnTx/>
                <a:uFillTx/>
              </a:rPr>
              <a:t>Promote Healthy Emotional Skills </a:t>
            </a:r>
          </a:p>
          <a:p>
            <a:pPr marL="800100" marR="0" lvl="1" indent="-228600" defTabSz="91440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565D"/>
                </a:solidFill>
                <a:effectLst/>
                <a:uLnTx/>
                <a:uFillTx/>
              </a:rPr>
              <a:t>Help your youth cope with emotions such as stress, anger and sadness. </a:t>
            </a:r>
          </a:p>
          <a:p>
            <a:pPr marL="0" marR="0" lvl="0" indent="-228600" defTabSz="91440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800" b="1" i="0" u="none" strike="noStrike" kern="0" cap="none" spc="0" normalizeH="0" baseline="0" noProof="0" dirty="0">
                <a:ln>
                  <a:noFill/>
                </a:ln>
                <a:solidFill>
                  <a:srgbClr val="00565D"/>
                </a:solidFill>
                <a:effectLst/>
                <a:uLnTx/>
                <a:uFillTx/>
              </a:rPr>
              <a:t>Encourage Basic Health Actions</a:t>
            </a:r>
          </a:p>
          <a:p>
            <a:pPr marL="800100" marR="0" lvl="1" indent="-228600" defTabSz="91440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565D"/>
                </a:solidFill>
                <a:effectLst/>
                <a:uLnTx/>
                <a:uFillTx/>
              </a:rPr>
              <a:t>Physical exercise can help to reduce stress and depression.</a:t>
            </a:r>
          </a:p>
          <a:p>
            <a:pPr marL="800100" marR="0" lvl="1" indent="-228600" defTabSz="91440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565D"/>
                </a:solidFill>
                <a:effectLst/>
                <a:uLnTx/>
                <a:uFillTx/>
              </a:rPr>
              <a:t>Eating healthy and getting a good amount of sleep can help the body to regulate.</a:t>
            </a:r>
          </a:p>
          <a:p>
            <a:pPr marL="0" marR="0" lvl="0" indent="-228600" defTabSz="914400"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565D"/>
              </a:solidFill>
              <a:effectLst/>
              <a:uLnTx/>
              <a:uFillTx/>
            </a:endParaRPr>
          </a:p>
        </p:txBody>
      </p:sp>
      <p:pic>
        <p:nvPicPr>
          <p:cNvPr id="9" name="Picture 8" descr="A group of colorful balloons&#10;&#10;Description automatically generated">
            <a:extLst>
              <a:ext uri="{FF2B5EF4-FFF2-40B4-BE49-F238E27FC236}">
                <a16:creationId xmlns:a16="http://schemas.microsoft.com/office/drawing/2014/main" id="{D5A99BFD-95AD-41E9-B90C-CA100B345528}"/>
              </a:ext>
            </a:extLst>
          </p:cNvPr>
          <p:cNvPicPr>
            <a:picLocks noChangeAspect="1"/>
          </p:cNvPicPr>
          <p:nvPr/>
        </p:nvPicPr>
        <p:blipFill rotWithShape="1">
          <a:blip r:embed="rId4"/>
          <a:srcRect l="11504" r="26260" b="-1"/>
          <a:stretch/>
        </p:blipFill>
        <p:spPr>
          <a:xfrm>
            <a:off x="8701364" y="905933"/>
            <a:ext cx="2999730" cy="321733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B2A4190E-EAFE-4626-AD7B-08C29360EE4C}"/>
              </a:ext>
            </a:extLst>
          </p:cNvPr>
          <p:cNvSpPr txBox="1"/>
          <p:nvPr/>
        </p:nvSpPr>
        <p:spPr>
          <a:xfrm>
            <a:off x="8740068" y="4369967"/>
            <a:ext cx="3064704"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Calibri" panose="020F0502020204030204" pitchFamily="34" charset="0"/>
                <a:ea typeface="MS PGothic" panose="020B0600070205080204" pitchFamily="34" charset="-128"/>
                <a:cs typeface="+mn-cs"/>
              </a:rPr>
              <a:t>Each Mind Matters Social Emotional Learning Resources can be found here:</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https://emmresourcecenter.org/children-and-suicide-prevention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7" name="Picture 6">
            <a:extLst>
              <a:ext uri="{FF2B5EF4-FFF2-40B4-BE49-F238E27FC236}">
                <a16:creationId xmlns:a16="http://schemas.microsoft.com/office/drawing/2014/main" id="{F2BF882F-A538-400C-8BF0-A4F8F83C15DB}"/>
              </a:ext>
            </a:extLst>
          </p:cNvPr>
          <p:cNvPicPr>
            <a:picLocks noChangeAspect="1"/>
          </p:cNvPicPr>
          <p:nvPr/>
        </p:nvPicPr>
        <p:blipFill>
          <a:blip r:embed="rId5"/>
          <a:stretch>
            <a:fillRect/>
          </a:stretch>
        </p:blipFill>
        <p:spPr>
          <a:xfrm>
            <a:off x="7001436" y="987500"/>
            <a:ext cx="1949226" cy="3709175"/>
          </a:xfrm>
          <a:prstGeom prst="rect">
            <a:avLst/>
          </a:prstGeom>
          <a:ln w="15875">
            <a:solidFill>
              <a:schemeClr val="accent1"/>
            </a:solidFill>
          </a:ln>
        </p:spPr>
      </p:pic>
    </p:spTree>
    <p:extLst>
      <p:ext uri="{BB962C8B-B14F-4D97-AF65-F5344CB8AC3E}">
        <p14:creationId xmlns:p14="http://schemas.microsoft.com/office/powerpoint/2010/main" val="4175626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3B607-D82E-4E9D-97CD-1C767E1FDF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E1C23-5CDA-45BD-8FA1-EDEE20107F48}"/>
              </a:ext>
            </a:extLst>
          </p:cNvPr>
          <p:cNvSpPr txBox="1"/>
          <p:nvPr/>
        </p:nvSpPr>
        <p:spPr>
          <a:xfrm flipH="1">
            <a:off x="1" y="221284"/>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CB2228B-4713-4174-9E23-753119DD7B65}"/>
              </a:ext>
            </a:extLst>
          </p:cNvPr>
          <p:cNvSpPr txBox="1">
            <a:spLocks/>
          </p:cNvSpPr>
          <p:nvPr/>
        </p:nvSpPr>
        <p:spPr>
          <a:xfrm>
            <a:off x="72681" y="331359"/>
            <a:ext cx="11981434"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Pain Isn’t Always Obvious: When to Worry</a:t>
            </a:r>
          </a:p>
        </p:txBody>
      </p:sp>
      <p:sp>
        <p:nvSpPr>
          <p:cNvPr id="4" name="Rectangle 3">
            <a:extLst>
              <a:ext uri="{FF2B5EF4-FFF2-40B4-BE49-F238E27FC236}">
                <a16:creationId xmlns:a16="http://schemas.microsoft.com/office/drawing/2014/main" id="{F423BA6D-23C7-45F1-8BDB-FEB7F67914FE}"/>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10" name="Rectangle 9">
            <a:extLst>
              <a:ext uri="{FF2B5EF4-FFF2-40B4-BE49-F238E27FC236}">
                <a16:creationId xmlns:a16="http://schemas.microsoft.com/office/drawing/2014/main" id="{5C1F907A-6D58-4240-8A91-F2F74799F2FE}"/>
              </a:ext>
            </a:extLst>
          </p:cNvPr>
          <p:cNvSpPr/>
          <p:nvPr/>
        </p:nvSpPr>
        <p:spPr>
          <a:xfrm>
            <a:off x="4380791" y="1328281"/>
            <a:ext cx="7963610" cy="4524315"/>
          </a:xfrm>
          <a:prstGeom prst="rect">
            <a:avLst/>
          </a:prstGeom>
        </p:spPr>
        <p:txBody>
          <a:bodyPr wrap="square">
            <a:spAutoFit/>
          </a:bodyPr>
          <a:lstStyle/>
          <a:p>
            <a:pPr marL="342900" indent="-342900" defTabSz="457200" eaLnBrk="0" fontAlgn="base" hangingPunct="0">
              <a:spcBef>
                <a:spcPct val="0"/>
              </a:spcBef>
              <a:spcAft>
                <a:spcPct val="0"/>
              </a:spcAft>
              <a:buFont typeface="Arial" panose="020B0604020202020204" pitchFamily="34" charset="0"/>
              <a:buChar char="•"/>
              <a:defRPr/>
            </a:pPr>
            <a:r>
              <a:rPr lang="en-US" sz="3200" dirty="0">
                <a:solidFill>
                  <a:srgbClr val="00565D"/>
                </a:solidFill>
                <a:ea typeface="MS PGothic" panose="020B0600070205080204" pitchFamily="34" charset="-128"/>
              </a:rPr>
              <a:t>Mood changes can be part of the youth experience</a:t>
            </a:r>
          </a:p>
          <a:p>
            <a:pPr defTabSz="457200" eaLnBrk="0" fontAlgn="base" hangingPunct="0">
              <a:spcBef>
                <a:spcPct val="0"/>
              </a:spcBef>
              <a:spcAft>
                <a:spcPct val="0"/>
              </a:spcAft>
              <a:defRPr/>
            </a:pPr>
            <a:endParaRPr lang="en-US" sz="3200" dirty="0">
              <a:solidFill>
                <a:srgbClr val="00565D"/>
              </a:solidFill>
              <a:ea typeface="MS PGothic" panose="020B0600070205080204" pitchFamily="34" charset="-128"/>
            </a:endParaRPr>
          </a:p>
          <a:p>
            <a:pPr marL="342900" indent="-342900" defTabSz="457200" eaLnBrk="0" fontAlgn="base" hangingPunct="0">
              <a:spcBef>
                <a:spcPct val="0"/>
              </a:spcBef>
              <a:spcAft>
                <a:spcPct val="0"/>
              </a:spcAft>
              <a:buFont typeface="Arial" panose="020B0604020202020204" pitchFamily="34" charset="0"/>
              <a:buChar char="•"/>
              <a:defRPr/>
            </a:pPr>
            <a:r>
              <a:rPr lang="en-US" sz="3200" dirty="0">
                <a:solidFill>
                  <a:srgbClr val="00565D"/>
                </a:solidFill>
                <a:ea typeface="MS PGothic" panose="020B0600070205080204" pitchFamily="34" charset="-128"/>
              </a:rPr>
              <a:t>It is important to stay vigilant for warning signs that your child is more than moody</a:t>
            </a:r>
          </a:p>
          <a:p>
            <a:pPr defTabSz="457200" eaLnBrk="0" fontAlgn="base" hangingPunct="0">
              <a:spcBef>
                <a:spcPct val="0"/>
              </a:spcBef>
              <a:spcAft>
                <a:spcPct val="0"/>
              </a:spcAft>
              <a:defRPr/>
            </a:pPr>
            <a:endParaRPr lang="en-US" sz="3200" dirty="0">
              <a:solidFill>
                <a:srgbClr val="00565D"/>
              </a:solidFill>
              <a:ea typeface="MS PGothic" panose="020B0600070205080204" pitchFamily="34" charset="-128"/>
            </a:endParaRPr>
          </a:p>
          <a:p>
            <a:pPr marL="342900" indent="-342900" defTabSz="457200" eaLnBrk="0" fontAlgn="base" hangingPunct="0">
              <a:spcBef>
                <a:spcPct val="0"/>
              </a:spcBef>
              <a:spcAft>
                <a:spcPct val="0"/>
              </a:spcAft>
              <a:buFont typeface="Arial" panose="020B0604020202020204" pitchFamily="34" charset="0"/>
              <a:buChar char="•"/>
              <a:defRPr/>
            </a:pPr>
            <a:r>
              <a:rPr lang="en-US" sz="3200" dirty="0">
                <a:solidFill>
                  <a:srgbClr val="00565D"/>
                </a:solidFill>
                <a:ea typeface="MS PGothic" panose="020B0600070205080204" pitchFamily="34" charset="-128"/>
              </a:rPr>
              <a:t>Due to current events, our communities are impacted by additional mental health stressors and challenges</a:t>
            </a:r>
          </a:p>
        </p:txBody>
      </p:sp>
      <p:pic>
        <p:nvPicPr>
          <p:cNvPr id="7" name="Picture 6">
            <a:extLst>
              <a:ext uri="{FF2B5EF4-FFF2-40B4-BE49-F238E27FC236}">
                <a16:creationId xmlns:a16="http://schemas.microsoft.com/office/drawing/2014/main" id="{D1E32A47-721E-44D3-AEBF-E82F0AFE09CC}"/>
              </a:ext>
            </a:extLst>
          </p:cNvPr>
          <p:cNvPicPr>
            <a:picLocks noChangeAspect="1"/>
          </p:cNvPicPr>
          <p:nvPr/>
        </p:nvPicPr>
        <p:blipFill>
          <a:blip r:embed="rId4"/>
          <a:stretch>
            <a:fillRect/>
          </a:stretch>
        </p:blipFill>
        <p:spPr>
          <a:xfrm>
            <a:off x="783770" y="1662262"/>
            <a:ext cx="3147870" cy="4075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6468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3B607-D82E-4E9D-97CD-1C767E1FDF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E1C23-5CDA-45BD-8FA1-EDEE20107F48}"/>
              </a:ext>
            </a:extLst>
          </p:cNvPr>
          <p:cNvSpPr txBox="1"/>
          <p:nvPr/>
        </p:nvSpPr>
        <p:spPr>
          <a:xfrm flipH="1">
            <a:off x="1" y="221284"/>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CB2228B-4713-4174-9E23-753119DD7B65}"/>
              </a:ext>
            </a:extLst>
          </p:cNvPr>
          <p:cNvSpPr txBox="1">
            <a:spLocks/>
          </p:cNvSpPr>
          <p:nvPr/>
        </p:nvSpPr>
        <p:spPr>
          <a:xfrm>
            <a:off x="72681" y="331359"/>
            <a:ext cx="11981434"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Ask Yourself These Questions</a:t>
            </a:r>
          </a:p>
        </p:txBody>
      </p:sp>
      <p:sp>
        <p:nvSpPr>
          <p:cNvPr id="4" name="Rectangle 3">
            <a:extLst>
              <a:ext uri="{FF2B5EF4-FFF2-40B4-BE49-F238E27FC236}">
                <a16:creationId xmlns:a16="http://schemas.microsoft.com/office/drawing/2014/main" id="{F423BA6D-23C7-45F1-8BDB-FEB7F67914FE}"/>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7" name="Rectangle 6">
            <a:extLst>
              <a:ext uri="{FF2B5EF4-FFF2-40B4-BE49-F238E27FC236}">
                <a16:creationId xmlns:a16="http://schemas.microsoft.com/office/drawing/2014/main" id="{9787778A-A460-48DE-8968-CA757D794AE2}"/>
              </a:ext>
            </a:extLst>
          </p:cNvPr>
          <p:cNvSpPr/>
          <p:nvPr/>
        </p:nvSpPr>
        <p:spPr>
          <a:xfrm>
            <a:off x="609600" y="1659285"/>
            <a:ext cx="6454588" cy="4524315"/>
          </a:xfrm>
          <a:prstGeom prst="rect">
            <a:avLst/>
          </a:prstGeom>
        </p:spPr>
        <p:txBody>
          <a:bodyPr wrap="square">
            <a:spAutoFit/>
          </a:bodyPr>
          <a:lstStyle/>
          <a:p>
            <a:pPr marL="342900" indent="-342900" defTabSz="457200" eaLnBrk="0" fontAlgn="base" hangingPunct="0">
              <a:spcBef>
                <a:spcPct val="0"/>
              </a:spcBef>
              <a:spcAft>
                <a:spcPct val="0"/>
              </a:spcAft>
              <a:buFont typeface="Arial" panose="020B0604020202020204" pitchFamily="34" charset="0"/>
              <a:buChar char="•"/>
              <a:defRPr/>
            </a:pPr>
            <a:r>
              <a:rPr lang="en-US" sz="3200" dirty="0">
                <a:solidFill>
                  <a:srgbClr val="00565D"/>
                </a:solidFill>
                <a:ea typeface="MS PGothic" panose="020B0600070205080204" pitchFamily="34" charset="-128"/>
              </a:rPr>
              <a:t>Has your child lost interest in things?</a:t>
            </a:r>
          </a:p>
          <a:p>
            <a:pPr marL="342900" indent="-342900" defTabSz="457200" eaLnBrk="0" fontAlgn="base" hangingPunct="0">
              <a:spcBef>
                <a:spcPct val="0"/>
              </a:spcBef>
              <a:spcAft>
                <a:spcPct val="0"/>
              </a:spcAft>
              <a:buFont typeface="Arial" panose="020B0604020202020204" pitchFamily="34" charset="0"/>
              <a:buChar char="•"/>
              <a:defRPr/>
            </a:pPr>
            <a:r>
              <a:rPr lang="en-US" sz="3200" dirty="0">
                <a:solidFill>
                  <a:srgbClr val="00565D"/>
                </a:solidFill>
                <a:ea typeface="MS PGothic" panose="020B0600070205080204" pitchFamily="34" charset="-128"/>
              </a:rPr>
              <a:t>Are they having dramatic mood changes or changes in behavior?</a:t>
            </a:r>
          </a:p>
          <a:p>
            <a:pPr marL="342900" indent="-342900" defTabSz="457200" eaLnBrk="0" fontAlgn="base" hangingPunct="0">
              <a:spcBef>
                <a:spcPct val="0"/>
              </a:spcBef>
              <a:spcAft>
                <a:spcPct val="0"/>
              </a:spcAft>
              <a:buFont typeface="Arial" panose="020B0604020202020204" pitchFamily="34" charset="0"/>
              <a:buChar char="•"/>
              <a:defRPr/>
            </a:pPr>
            <a:r>
              <a:rPr lang="en-US" sz="3200" dirty="0">
                <a:solidFill>
                  <a:srgbClr val="00565D"/>
                </a:solidFill>
                <a:ea typeface="MS PGothic" panose="020B0600070205080204" pitchFamily="34" charset="-128"/>
              </a:rPr>
              <a:t>Have you noticed them getting more angry, agitated or irritable? </a:t>
            </a:r>
          </a:p>
          <a:p>
            <a:pPr marL="342900" indent="-342900" defTabSz="457200" eaLnBrk="0" fontAlgn="base" hangingPunct="0">
              <a:spcBef>
                <a:spcPct val="0"/>
              </a:spcBef>
              <a:spcAft>
                <a:spcPct val="0"/>
              </a:spcAft>
              <a:buFont typeface="Arial" panose="020B0604020202020204" pitchFamily="34" charset="0"/>
              <a:buChar char="•"/>
              <a:defRPr/>
            </a:pPr>
            <a:r>
              <a:rPr lang="en-US" sz="3200" dirty="0">
                <a:solidFill>
                  <a:srgbClr val="00565D"/>
                </a:solidFill>
                <a:ea typeface="MS PGothic" panose="020B0600070205080204" pitchFamily="34" charset="-128"/>
              </a:rPr>
              <a:t>Are they engaging in risky behavior?</a:t>
            </a:r>
          </a:p>
          <a:p>
            <a:pPr marL="342900" indent="-342900" defTabSz="457200" eaLnBrk="0" fontAlgn="base" hangingPunct="0">
              <a:spcBef>
                <a:spcPct val="0"/>
              </a:spcBef>
              <a:spcAft>
                <a:spcPct val="0"/>
              </a:spcAft>
              <a:buFont typeface="Arial" panose="020B0604020202020204" pitchFamily="34" charset="0"/>
              <a:buChar char="•"/>
              <a:defRPr/>
            </a:pPr>
            <a:r>
              <a:rPr lang="en-US" sz="3200" dirty="0">
                <a:solidFill>
                  <a:srgbClr val="00565D"/>
                </a:solidFill>
                <a:ea typeface="MS PGothic" panose="020B0600070205080204" pitchFamily="34" charset="-128"/>
              </a:rPr>
              <a:t>Have they given away belongings?</a:t>
            </a:r>
          </a:p>
        </p:txBody>
      </p:sp>
      <p:pic>
        <p:nvPicPr>
          <p:cNvPr id="8" name="Picture 7">
            <a:extLst>
              <a:ext uri="{FF2B5EF4-FFF2-40B4-BE49-F238E27FC236}">
                <a16:creationId xmlns:a16="http://schemas.microsoft.com/office/drawing/2014/main" id="{2135C492-7CBD-44FF-B216-6C565CDD42FA}"/>
              </a:ext>
            </a:extLst>
          </p:cNvPr>
          <p:cNvPicPr>
            <a:picLocks noChangeAspect="1"/>
          </p:cNvPicPr>
          <p:nvPr/>
        </p:nvPicPr>
        <p:blipFill>
          <a:blip r:embed="rId4"/>
          <a:stretch>
            <a:fillRect/>
          </a:stretch>
        </p:blipFill>
        <p:spPr>
          <a:xfrm>
            <a:off x="8965962" y="1254689"/>
            <a:ext cx="2834152" cy="484789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A06C05B-0C9E-471B-BBE1-AF35B88E88FC}"/>
              </a:ext>
            </a:extLst>
          </p:cNvPr>
          <p:cNvPicPr>
            <a:picLocks noChangeAspect="1"/>
          </p:cNvPicPr>
          <p:nvPr/>
        </p:nvPicPr>
        <p:blipFill rotWithShape="1">
          <a:blip r:embed="rId5"/>
          <a:srcRect r="3648" b="1670"/>
          <a:stretch/>
        </p:blipFill>
        <p:spPr>
          <a:xfrm>
            <a:off x="7424220" y="2278867"/>
            <a:ext cx="1774080" cy="3991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4189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3B607-D82E-4E9D-97CD-1C767E1FDF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E1C23-5CDA-45BD-8FA1-EDEE20107F48}"/>
              </a:ext>
            </a:extLst>
          </p:cNvPr>
          <p:cNvSpPr txBox="1"/>
          <p:nvPr/>
        </p:nvSpPr>
        <p:spPr>
          <a:xfrm flipH="1">
            <a:off x="1" y="221284"/>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CB2228B-4713-4174-9E23-753119DD7B65}"/>
              </a:ext>
            </a:extLst>
          </p:cNvPr>
          <p:cNvSpPr txBox="1">
            <a:spLocks/>
          </p:cNvSpPr>
          <p:nvPr/>
        </p:nvSpPr>
        <p:spPr>
          <a:xfrm>
            <a:off x="72681" y="331359"/>
            <a:ext cx="11981434"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Consider the Next Steps</a:t>
            </a:r>
          </a:p>
        </p:txBody>
      </p:sp>
      <p:sp>
        <p:nvSpPr>
          <p:cNvPr id="4" name="Rectangle 3">
            <a:extLst>
              <a:ext uri="{FF2B5EF4-FFF2-40B4-BE49-F238E27FC236}">
                <a16:creationId xmlns:a16="http://schemas.microsoft.com/office/drawing/2014/main" id="{F423BA6D-23C7-45F1-8BDB-FEB7F67914FE}"/>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9" name="Rectangle 8">
            <a:extLst>
              <a:ext uri="{FF2B5EF4-FFF2-40B4-BE49-F238E27FC236}">
                <a16:creationId xmlns:a16="http://schemas.microsoft.com/office/drawing/2014/main" id="{C7B2EFB2-7D60-4349-92E6-D3F4CD00D06E}"/>
              </a:ext>
            </a:extLst>
          </p:cNvPr>
          <p:cNvSpPr/>
          <p:nvPr/>
        </p:nvSpPr>
        <p:spPr>
          <a:xfrm>
            <a:off x="462116" y="1420902"/>
            <a:ext cx="11267768" cy="4401205"/>
          </a:xfrm>
          <a:prstGeom prst="rect">
            <a:avLst/>
          </a:prstGeom>
        </p:spPr>
        <p:txBody>
          <a:bodyPr wrap="square">
            <a:spAutoFit/>
          </a:bodyPr>
          <a:lstStyle/>
          <a:p>
            <a:pPr marL="342900" indent="-342900" defTabSz="457200" eaLnBrk="0" fontAlgn="base" hangingPunct="0">
              <a:spcBef>
                <a:spcPct val="0"/>
              </a:spcBef>
              <a:spcAft>
                <a:spcPct val="0"/>
              </a:spcAft>
              <a:buFont typeface="Arial" panose="020B0604020202020204" pitchFamily="34" charset="0"/>
              <a:buChar char="•"/>
            </a:pPr>
            <a:r>
              <a:rPr lang="en-US" sz="2800" dirty="0">
                <a:solidFill>
                  <a:srgbClr val="00565D"/>
                </a:solidFill>
                <a:ea typeface="MS PGothic" panose="020B0600070205080204" pitchFamily="34" charset="-128"/>
              </a:rPr>
              <a:t>A youth who is having thoughts about suicide, especially if they have a plan, </a:t>
            </a:r>
            <a:r>
              <a:rPr lang="en-US" sz="2800" b="1" u="sng" dirty="0">
                <a:solidFill>
                  <a:srgbClr val="00565D"/>
                </a:solidFill>
                <a:ea typeface="MS PGothic" panose="020B0600070205080204" pitchFamily="34" charset="-128"/>
              </a:rPr>
              <a:t>needs to be evaluated </a:t>
            </a:r>
            <a:r>
              <a:rPr lang="en-US" sz="2800" u="sng" dirty="0">
                <a:solidFill>
                  <a:srgbClr val="00565D"/>
                </a:solidFill>
                <a:ea typeface="MS PGothic" panose="020B0600070205080204" pitchFamily="34" charset="-128"/>
              </a:rPr>
              <a:t>by a mental health professional</a:t>
            </a:r>
            <a:r>
              <a:rPr lang="en-US" sz="2800" dirty="0">
                <a:solidFill>
                  <a:srgbClr val="00565D"/>
                </a:solidFill>
                <a:ea typeface="MS PGothic" panose="020B0600070205080204" pitchFamily="34" charset="-128"/>
              </a:rPr>
              <a:t> with training in suicide prevention. </a:t>
            </a:r>
          </a:p>
          <a:p>
            <a:pPr marL="342900" indent="-342900" defTabSz="457200" eaLnBrk="0" fontAlgn="base" hangingPunct="0">
              <a:spcBef>
                <a:spcPct val="0"/>
              </a:spcBef>
              <a:spcAft>
                <a:spcPct val="0"/>
              </a:spcAft>
              <a:buFont typeface="Arial" panose="020B0604020202020204" pitchFamily="34" charset="0"/>
              <a:buChar char="•"/>
            </a:pPr>
            <a:endParaRPr lang="en-US" sz="2800" dirty="0">
              <a:solidFill>
                <a:srgbClr val="00565D"/>
              </a:solidFill>
              <a:ea typeface="MS PGothic" panose="020B0600070205080204" pitchFamily="34" charset="-128"/>
            </a:endParaRPr>
          </a:p>
          <a:p>
            <a:pPr marL="342900" indent="-342900" defTabSz="457200" eaLnBrk="0" fontAlgn="base" hangingPunct="0">
              <a:spcBef>
                <a:spcPct val="0"/>
              </a:spcBef>
              <a:spcAft>
                <a:spcPct val="0"/>
              </a:spcAft>
              <a:buFont typeface="Arial" panose="020B0604020202020204" pitchFamily="34" charset="0"/>
              <a:buChar char="•"/>
            </a:pPr>
            <a:r>
              <a:rPr lang="en-US" sz="2800" dirty="0">
                <a:solidFill>
                  <a:srgbClr val="00565D"/>
                </a:solidFill>
                <a:ea typeface="MS PGothic" panose="020B0600070205080204" pitchFamily="34" charset="-128"/>
              </a:rPr>
              <a:t>Next steps include calling the National Suicide Prevention Lifeline, a local crisis center, a mental health professional, or your family doctor as soon as possible. </a:t>
            </a:r>
          </a:p>
          <a:p>
            <a:pPr marL="342900" indent="-342900" defTabSz="457200" eaLnBrk="0" fontAlgn="base" hangingPunct="0">
              <a:spcBef>
                <a:spcPct val="0"/>
              </a:spcBef>
              <a:spcAft>
                <a:spcPct val="0"/>
              </a:spcAft>
              <a:buFont typeface="Arial" panose="020B0604020202020204" pitchFamily="34" charset="0"/>
              <a:buChar char="•"/>
            </a:pPr>
            <a:endParaRPr lang="en-US" sz="2800" dirty="0">
              <a:solidFill>
                <a:srgbClr val="00565D"/>
              </a:solidFill>
              <a:ea typeface="MS PGothic" panose="020B0600070205080204" pitchFamily="34" charset="-128"/>
            </a:endParaRPr>
          </a:p>
          <a:p>
            <a:pPr marL="342900" indent="-342900" defTabSz="457200" eaLnBrk="0" fontAlgn="base" hangingPunct="0">
              <a:spcBef>
                <a:spcPct val="0"/>
              </a:spcBef>
              <a:spcAft>
                <a:spcPct val="0"/>
              </a:spcAft>
              <a:buFont typeface="Arial" panose="020B0604020202020204" pitchFamily="34" charset="0"/>
              <a:buChar char="•"/>
            </a:pPr>
            <a:r>
              <a:rPr lang="en-US" sz="2800" dirty="0">
                <a:solidFill>
                  <a:srgbClr val="00565D"/>
                </a:solidFill>
                <a:ea typeface="MS PGothic" panose="020B0600070205080204" pitchFamily="34" charset="-128"/>
              </a:rPr>
              <a:t>Your child’s school can also provide a variety of supports and help keep your child safe, so you are encouraged to engage the school.</a:t>
            </a:r>
          </a:p>
        </p:txBody>
      </p:sp>
    </p:spTree>
    <p:extLst>
      <p:ext uri="{BB962C8B-B14F-4D97-AF65-F5344CB8AC3E}">
        <p14:creationId xmlns:p14="http://schemas.microsoft.com/office/powerpoint/2010/main" val="24842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3B607-D82E-4E9D-97CD-1C767E1FDF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E1C23-5CDA-45BD-8FA1-EDEE20107F48}"/>
              </a:ext>
            </a:extLst>
          </p:cNvPr>
          <p:cNvSpPr txBox="1"/>
          <p:nvPr/>
        </p:nvSpPr>
        <p:spPr>
          <a:xfrm flipH="1">
            <a:off x="1" y="221284"/>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CB2228B-4713-4174-9E23-753119DD7B65}"/>
              </a:ext>
            </a:extLst>
          </p:cNvPr>
          <p:cNvSpPr txBox="1">
            <a:spLocks/>
          </p:cNvSpPr>
          <p:nvPr/>
        </p:nvSpPr>
        <p:spPr>
          <a:xfrm>
            <a:off x="72681" y="331359"/>
            <a:ext cx="11981434"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Additional Youth Resources</a:t>
            </a:r>
          </a:p>
        </p:txBody>
      </p:sp>
      <p:sp>
        <p:nvSpPr>
          <p:cNvPr id="4" name="Rectangle 3">
            <a:extLst>
              <a:ext uri="{FF2B5EF4-FFF2-40B4-BE49-F238E27FC236}">
                <a16:creationId xmlns:a16="http://schemas.microsoft.com/office/drawing/2014/main" id="{F423BA6D-23C7-45F1-8BDB-FEB7F67914FE}"/>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8" name="Rectangle 7">
            <a:extLst>
              <a:ext uri="{FF2B5EF4-FFF2-40B4-BE49-F238E27FC236}">
                <a16:creationId xmlns:a16="http://schemas.microsoft.com/office/drawing/2014/main" id="{357E931A-62D0-4D10-8B48-696E5012C16D}"/>
              </a:ext>
            </a:extLst>
          </p:cNvPr>
          <p:cNvSpPr/>
          <p:nvPr/>
        </p:nvSpPr>
        <p:spPr>
          <a:xfrm>
            <a:off x="233081" y="1527662"/>
            <a:ext cx="4392707" cy="3877985"/>
          </a:xfrm>
          <a:prstGeom prst="rect">
            <a:avLst/>
          </a:prstGeom>
        </p:spPr>
        <p:txBody>
          <a:bodyPr wrap="square">
            <a:spAutoFit/>
          </a:bodyPr>
          <a:lstStyle/>
          <a:p>
            <a:pPr defTabSz="457200" eaLnBrk="0" fontAlgn="base" hangingPunct="0">
              <a:spcBef>
                <a:spcPct val="0"/>
              </a:spcBef>
              <a:spcAft>
                <a:spcPct val="0"/>
              </a:spcAft>
              <a:defRPr/>
            </a:pPr>
            <a:r>
              <a:rPr lang="en-US" sz="2400" dirty="0">
                <a:solidFill>
                  <a:srgbClr val="00565D"/>
                </a:solidFill>
                <a:ea typeface="MS PGothic" panose="020B0600070205080204" pitchFamily="34" charset="-128"/>
              </a:rPr>
              <a:t>The Directing Change Program is an evaluated youth suicide prevention program with films by youth for youth. </a:t>
            </a:r>
          </a:p>
          <a:p>
            <a:pPr defTabSz="457200" eaLnBrk="0" fontAlgn="base" hangingPunct="0">
              <a:spcBef>
                <a:spcPct val="0"/>
              </a:spcBef>
              <a:spcAft>
                <a:spcPct val="0"/>
              </a:spcAft>
              <a:defRPr/>
            </a:pPr>
            <a:endParaRPr lang="en-US" sz="2400" dirty="0">
              <a:solidFill>
                <a:srgbClr val="00565D"/>
              </a:solidFill>
              <a:ea typeface="MS PGothic" panose="020B0600070205080204" pitchFamily="34" charset="-128"/>
            </a:endParaRPr>
          </a:p>
          <a:p>
            <a:pPr marL="285750" indent="-285750" defTabSz="457200" eaLnBrk="0" fontAlgn="base" hangingPunct="0">
              <a:spcBef>
                <a:spcPct val="0"/>
              </a:spcBef>
              <a:spcAft>
                <a:spcPct val="0"/>
              </a:spcAft>
              <a:buFont typeface="Arial" panose="020B0604020202020204" pitchFamily="34" charset="0"/>
              <a:buChar char="•"/>
              <a:defRPr/>
            </a:pPr>
            <a:r>
              <a:rPr lang="en-US" dirty="0">
                <a:solidFill>
                  <a:srgbClr val="00565D"/>
                </a:solidFill>
                <a:ea typeface="MS PGothic" panose="020B0600070205080204" pitchFamily="34" charset="-128"/>
              </a:rPr>
              <a:t>Share program information with youth</a:t>
            </a:r>
          </a:p>
          <a:p>
            <a:pPr marL="285750" indent="-285750" defTabSz="457200" eaLnBrk="0" fontAlgn="base" hangingPunct="0">
              <a:spcBef>
                <a:spcPct val="0"/>
              </a:spcBef>
              <a:spcAft>
                <a:spcPct val="0"/>
              </a:spcAft>
              <a:buFont typeface="Arial" panose="020B0604020202020204" pitchFamily="34" charset="0"/>
              <a:buChar char="•"/>
              <a:defRPr/>
            </a:pPr>
            <a:r>
              <a:rPr lang="en-US" dirty="0">
                <a:solidFill>
                  <a:srgbClr val="00565D"/>
                </a:solidFill>
                <a:ea typeface="MS PGothic" panose="020B0600070205080204" pitchFamily="34" charset="-128"/>
              </a:rPr>
              <a:t>Download hundreds of youth-produce PSAs for free</a:t>
            </a:r>
          </a:p>
          <a:p>
            <a:pPr marL="285750" indent="-285750" defTabSz="457200" eaLnBrk="0" fontAlgn="base" hangingPunct="0">
              <a:spcBef>
                <a:spcPct val="0"/>
              </a:spcBef>
              <a:spcAft>
                <a:spcPct val="0"/>
              </a:spcAft>
              <a:buFont typeface="Arial" panose="020B0604020202020204" pitchFamily="34" charset="0"/>
              <a:buChar char="•"/>
              <a:defRPr/>
            </a:pPr>
            <a:r>
              <a:rPr lang="en-US" dirty="0">
                <a:solidFill>
                  <a:srgbClr val="00565D"/>
                </a:solidFill>
                <a:ea typeface="MS PGothic" panose="020B0600070205080204" pitchFamily="34" charset="-128"/>
              </a:rPr>
              <a:t>View SP 101 Prezi for youth</a:t>
            </a:r>
          </a:p>
          <a:p>
            <a:pPr marL="285750" indent="-285750" defTabSz="457200" eaLnBrk="0" fontAlgn="base" hangingPunct="0">
              <a:spcBef>
                <a:spcPct val="0"/>
              </a:spcBef>
              <a:spcAft>
                <a:spcPct val="0"/>
              </a:spcAft>
              <a:buFont typeface="Arial" panose="020B0604020202020204" pitchFamily="34" charset="0"/>
              <a:buChar char="•"/>
              <a:defRPr/>
            </a:pPr>
            <a:r>
              <a:rPr lang="en-US" dirty="0">
                <a:solidFill>
                  <a:srgbClr val="00565D"/>
                </a:solidFill>
                <a:ea typeface="MS PGothic" panose="020B0600070205080204" pitchFamily="34" charset="-128"/>
              </a:rPr>
              <a:t>View educational videos on how to help a friend</a:t>
            </a:r>
          </a:p>
          <a:p>
            <a:pPr marL="285750" indent="-285750" defTabSz="457200" eaLnBrk="0" fontAlgn="base" hangingPunct="0">
              <a:spcBef>
                <a:spcPct val="0"/>
              </a:spcBef>
              <a:spcAft>
                <a:spcPct val="0"/>
              </a:spcAft>
              <a:buFont typeface="Arial" panose="020B0604020202020204" pitchFamily="34" charset="0"/>
              <a:buChar char="•"/>
              <a:defRPr/>
            </a:pPr>
            <a:endParaRPr lang="en-US" dirty="0">
              <a:solidFill>
                <a:srgbClr val="00565D"/>
              </a:solidFill>
              <a:ea typeface="MS PGothic" panose="020B0600070205080204" pitchFamily="34" charset="-128"/>
            </a:endParaRPr>
          </a:p>
        </p:txBody>
      </p:sp>
      <p:sp>
        <p:nvSpPr>
          <p:cNvPr id="12" name="TextBox 11">
            <a:extLst>
              <a:ext uri="{FF2B5EF4-FFF2-40B4-BE49-F238E27FC236}">
                <a16:creationId xmlns:a16="http://schemas.microsoft.com/office/drawing/2014/main" id="{7286CC55-EB39-4BA9-A8C0-01F4ECEDD5AD}"/>
              </a:ext>
            </a:extLst>
          </p:cNvPr>
          <p:cNvSpPr txBox="1"/>
          <p:nvPr/>
        </p:nvSpPr>
        <p:spPr>
          <a:xfrm>
            <a:off x="1714500" y="5662618"/>
            <a:ext cx="6100482" cy="584775"/>
          </a:xfrm>
          <a:prstGeom prst="rect">
            <a:avLst/>
          </a:prstGeom>
          <a:noFill/>
        </p:spPr>
        <p:txBody>
          <a:bodyPr wrap="square">
            <a:spAutoFit/>
          </a:bodyPr>
          <a:lstStyle/>
          <a:p>
            <a:r>
              <a:rPr lang="en-US" sz="3200" b="1" dirty="0">
                <a:solidFill>
                  <a:schemeClr val="tx2"/>
                </a:solidFill>
              </a:rPr>
              <a:t>www.DirectingChange.org</a:t>
            </a:r>
          </a:p>
        </p:txBody>
      </p:sp>
    </p:spTree>
    <p:extLst>
      <p:ext uri="{BB962C8B-B14F-4D97-AF65-F5344CB8AC3E}">
        <p14:creationId xmlns:p14="http://schemas.microsoft.com/office/powerpoint/2010/main" val="1902805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817B4B8-5E01-4B44-BC25-876D56C12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0"/>
            <a:ext cx="0" cy="32004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83D1A4-93E5-4A4D-B103-8223A220EB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21742"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E8ABF4-C289-489E-BEFB-3077F9D9C7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52330"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989CFA0-35DD-4943-B365-488C66B9B1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609790" y="3197412"/>
            <a:ext cx="4956048"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8AD040-1A2B-4FB4-A345-7B9F3E5ED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994133"/>
            <a:ext cx="3602736"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23B704A-724B-41D6-8F33-76939E727D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534400" y="3994133"/>
            <a:ext cx="3657600"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FD8F9F9-9350-497D-8A5A-F404C0E1DF5A}"/>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38</a:t>
            </a:fld>
            <a:endParaRPr kumimoji="0" lang="en-US" sz="12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pic>
        <p:nvPicPr>
          <p:cNvPr id="21" name="talk bubble-r172g220b212.png" descr="/Users/administrator/Desktop/talk bubble-r172g220b212.png">
            <a:extLst>
              <a:ext uri="{FF2B5EF4-FFF2-40B4-BE49-F238E27FC236}">
                <a16:creationId xmlns:a16="http://schemas.microsoft.com/office/drawing/2014/main" id="{00421CBD-D65B-48DD-8B2B-F07477BCB078}"/>
              </a:ext>
            </a:extLst>
          </p:cNvPr>
          <p:cNvPicPr>
            <a:picLocks noChangeAspect="1"/>
          </p:cNvPicPr>
          <p:nvPr/>
        </p:nvPicPr>
        <p:blipFill>
          <a:blip r:embed="rId3" r:link="rId4" cstate="hqprint">
            <a:alphaModFix amt="54000"/>
            <a:extLst>
              <a:ext uri="{28A0092B-C50C-407E-A947-70E740481C1C}">
                <a14:useLocalDpi xmlns:a14="http://schemas.microsoft.com/office/drawing/2010/main" val="0"/>
              </a:ext>
            </a:extLst>
          </a:blip>
          <a:stretch>
            <a:fillRect/>
          </a:stretch>
        </p:blipFill>
        <p:spPr>
          <a:xfrm>
            <a:off x="4252515" y="3597975"/>
            <a:ext cx="3938985" cy="2758375"/>
          </a:xfrm>
          <a:prstGeom prst="rect">
            <a:avLst/>
          </a:prstGeom>
        </p:spPr>
      </p:pic>
      <p:pic>
        <p:nvPicPr>
          <p:cNvPr id="15" name="Picture 14">
            <a:extLst>
              <a:ext uri="{FF2B5EF4-FFF2-40B4-BE49-F238E27FC236}">
                <a16:creationId xmlns:a16="http://schemas.microsoft.com/office/drawing/2014/main" id="{F6BFBC62-8624-4EF4-866B-7DD89CC1448B}"/>
              </a:ext>
            </a:extLst>
          </p:cNvPr>
          <p:cNvPicPr>
            <a:picLocks noChangeAspect="1"/>
          </p:cNvPicPr>
          <p:nvPr/>
        </p:nvPicPr>
        <p:blipFill>
          <a:blip r:embed="rId5"/>
          <a:stretch>
            <a:fillRect/>
          </a:stretch>
        </p:blipFill>
        <p:spPr>
          <a:xfrm>
            <a:off x="6669893" y="104908"/>
            <a:ext cx="4956049" cy="2930534"/>
          </a:xfrm>
          <a:prstGeom prst="rect">
            <a:avLst/>
          </a:prstGeom>
          <a:ln>
            <a:solidFill>
              <a:srgbClr val="646E7B"/>
            </a:solidFill>
          </a:ln>
        </p:spPr>
      </p:pic>
      <p:sp>
        <p:nvSpPr>
          <p:cNvPr id="17" name="TextBox 16">
            <a:extLst>
              <a:ext uri="{FF2B5EF4-FFF2-40B4-BE49-F238E27FC236}">
                <a16:creationId xmlns:a16="http://schemas.microsoft.com/office/drawing/2014/main" id="{2215E899-ACD8-4536-9407-DFF4689F8BD5}"/>
              </a:ext>
            </a:extLst>
          </p:cNvPr>
          <p:cNvSpPr txBox="1"/>
          <p:nvPr/>
        </p:nvSpPr>
        <p:spPr>
          <a:xfrm>
            <a:off x="8780332" y="4223993"/>
            <a:ext cx="3168940" cy="1938992"/>
          </a:xfrm>
          <a:prstGeom prst="rect">
            <a:avLst/>
          </a:prstGeom>
          <a:noFill/>
        </p:spPr>
        <p:txBody>
          <a:bodyPr wrap="square" rtlCol="0">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565D"/>
                </a:solidFill>
                <a:effectLst/>
                <a:uLnTx/>
                <a:uFillTx/>
                <a:ea typeface="MS PGothic" panose="020B0600070205080204" pitchFamily="34" charset="-128"/>
              </a:rPr>
              <a:t>The Trevor Project for LGBTQ youth (24/7)</a:t>
            </a:r>
          </a:p>
          <a:p>
            <a:pPr marL="0" marR="0" lvl="0" indent="0" defTabSz="4572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565D"/>
                </a:solidFill>
                <a:effectLst/>
                <a:uLnTx/>
                <a:uFillTx/>
                <a:ea typeface="MS PGothic" panose="020B0600070205080204" pitchFamily="34" charset="-128"/>
              </a:rPr>
              <a:t>Call 1.866.488.7386 or text START to 678678</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646E7B"/>
              </a:solidFill>
              <a:effectLst/>
              <a:uLnTx/>
              <a:uFillTx/>
            </a:endParaRPr>
          </a:p>
        </p:txBody>
      </p:sp>
      <p:pic>
        <p:nvPicPr>
          <p:cNvPr id="4" name="Picture 3">
            <a:extLst>
              <a:ext uri="{FF2B5EF4-FFF2-40B4-BE49-F238E27FC236}">
                <a16:creationId xmlns:a16="http://schemas.microsoft.com/office/drawing/2014/main" id="{8EC7F41F-D0D5-4342-B46C-2373B89A618A}"/>
              </a:ext>
            </a:extLst>
          </p:cNvPr>
          <p:cNvPicPr>
            <a:picLocks noChangeAspect="1"/>
          </p:cNvPicPr>
          <p:nvPr/>
        </p:nvPicPr>
        <p:blipFill>
          <a:blip r:embed="rId6"/>
          <a:stretch>
            <a:fillRect/>
          </a:stretch>
        </p:blipFill>
        <p:spPr>
          <a:xfrm>
            <a:off x="165776" y="104908"/>
            <a:ext cx="5647196" cy="3001113"/>
          </a:xfrm>
          <a:prstGeom prst="rect">
            <a:avLst/>
          </a:prstGeom>
        </p:spPr>
      </p:pic>
      <p:sp>
        <p:nvSpPr>
          <p:cNvPr id="19" name="TextBox 18">
            <a:extLst>
              <a:ext uri="{FF2B5EF4-FFF2-40B4-BE49-F238E27FC236}">
                <a16:creationId xmlns:a16="http://schemas.microsoft.com/office/drawing/2014/main" id="{54A63F36-6F30-430D-B77A-7AA39DE67F8A}"/>
              </a:ext>
            </a:extLst>
          </p:cNvPr>
          <p:cNvSpPr txBox="1"/>
          <p:nvPr/>
        </p:nvSpPr>
        <p:spPr>
          <a:xfrm>
            <a:off x="225430" y="4223993"/>
            <a:ext cx="3227965" cy="2308324"/>
          </a:xfrm>
          <a:prstGeom prst="rect">
            <a:avLst/>
          </a:prstGeom>
          <a:noFill/>
        </p:spPr>
        <p:txBody>
          <a:bodyPr wrap="square" rtlCol="0">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565D"/>
                </a:solidFill>
                <a:effectLst/>
                <a:uLnTx/>
                <a:uFillTx/>
                <a:ea typeface="MS PGothic" panose="020B0600070205080204" pitchFamily="34" charset="-128"/>
              </a:rPr>
              <a:t>Teen Line: </a:t>
            </a:r>
          </a:p>
          <a:p>
            <a:pPr marL="0" marR="0" lvl="0" indent="0" defTabSz="4572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565D"/>
                </a:solidFill>
                <a:effectLst/>
                <a:uLnTx/>
                <a:uFillTx/>
                <a:ea typeface="MS PGothic" panose="020B0600070205080204" pitchFamily="34" charset="-128"/>
              </a:rPr>
              <a:t>Teens helping teens</a:t>
            </a:r>
          </a:p>
          <a:p>
            <a:pPr marL="0" marR="0" lvl="0" indent="0" defTabSz="4572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565D"/>
                </a:solidFill>
                <a:effectLst/>
                <a:uLnTx/>
                <a:uFillTx/>
                <a:ea typeface="MS PGothic" panose="020B0600070205080204" pitchFamily="34" charset="-128"/>
              </a:rPr>
              <a:t>Call 310.855.4673 </a:t>
            </a:r>
          </a:p>
          <a:p>
            <a:pPr marL="0" marR="0" lvl="0" indent="0" defTabSz="4572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565D"/>
                </a:solidFill>
                <a:effectLst/>
                <a:uLnTx/>
                <a:uFillTx/>
                <a:ea typeface="MS PGothic" panose="020B0600070205080204" pitchFamily="34" charset="-128"/>
              </a:rPr>
              <a:t>or </a:t>
            </a:r>
          </a:p>
          <a:p>
            <a:pPr marL="0" marR="0" lvl="0" indent="0" defTabSz="457200" eaLnBrk="0" fontAlgn="base" latinLnBrk="0" hangingPunct="0">
              <a:lnSpc>
                <a:spcPct val="100000"/>
              </a:lnSpc>
              <a:spcBef>
                <a:spcPct val="0"/>
              </a:spcBef>
              <a:spcAft>
                <a:spcPct val="0"/>
              </a:spcAft>
              <a:buClrTx/>
              <a:buSzTx/>
              <a:buFontTx/>
              <a:buNone/>
              <a:tabLst/>
              <a:defRPr/>
            </a:pPr>
            <a:r>
              <a:rPr kumimoji="0" lang="en-US" sz="2400" b="1" i="1" u="none" strike="noStrike" kern="0" cap="none" spc="0" normalizeH="0" baseline="0" noProof="0" dirty="0">
                <a:ln>
                  <a:noFill/>
                </a:ln>
                <a:solidFill>
                  <a:srgbClr val="00565D"/>
                </a:solidFill>
                <a:effectLst/>
                <a:uLnTx/>
                <a:uFillTx/>
                <a:ea typeface="MS PGothic" panose="020B0600070205080204" pitchFamily="34" charset="-128"/>
              </a:rPr>
              <a:t>text</a:t>
            </a:r>
            <a:r>
              <a:rPr kumimoji="0" lang="en-US" sz="2400" b="1" i="0" u="none" strike="noStrike" kern="0" cap="none" spc="0" normalizeH="0" baseline="0" noProof="0" dirty="0">
                <a:ln>
                  <a:noFill/>
                </a:ln>
                <a:solidFill>
                  <a:srgbClr val="00565D"/>
                </a:solidFill>
                <a:effectLst/>
                <a:uLnTx/>
                <a:uFillTx/>
                <a:ea typeface="MS PGothic" panose="020B0600070205080204" pitchFamily="34" charset="-128"/>
              </a:rPr>
              <a:t> “TEEN” to 839863</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646E7B"/>
              </a:solidFill>
              <a:effectLst/>
              <a:uLnTx/>
              <a:uFillTx/>
            </a:endParaRPr>
          </a:p>
        </p:txBody>
      </p:sp>
      <p:sp>
        <p:nvSpPr>
          <p:cNvPr id="24" name="TextBox 23">
            <a:extLst>
              <a:ext uri="{FF2B5EF4-FFF2-40B4-BE49-F238E27FC236}">
                <a16:creationId xmlns:a16="http://schemas.microsoft.com/office/drawing/2014/main" id="{F4BCFC6B-1F49-45A6-B7BD-6D90F5DB20B8}"/>
              </a:ext>
            </a:extLst>
          </p:cNvPr>
          <p:cNvSpPr txBox="1"/>
          <p:nvPr/>
        </p:nvSpPr>
        <p:spPr>
          <a:xfrm>
            <a:off x="4192500" y="4223993"/>
            <a:ext cx="3731198"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65D"/>
                </a:solidFill>
                <a:effectLst/>
                <a:uLnTx/>
                <a:uFillTx/>
                <a:latin typeface="Calibri" panose="020F0502020204030204"/>
                <a:ea typeface="+mn-ea"/>
                <a:cs typeface="+mn-cs"/>
              </a:rPr>
              <a:t>Additional Resources For Youth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65D"/>
                </a:solidFill>
                <a:effectLst/>
                <a:uLnTx/>
                <a:uFillTx/>
                <a:latin typeface="Calibri" panose="020F0502020204030204"/>
                <a:ea typeface="+mn-ea"/>
                <a:cs typeface="+mn-cs"/>
              </a:rPr>
              <a:t>and Young Adults</a:t>
            </a:r>
            <a:endParaRPr kumimoji="0" lang="en-US" sz="2800" b="0" i="0" u="none" strike="noStrike" kern="1200" cap="none" spc="0" normalizeH="0" baseline="0" noProof="0" dirty="0">
              <a:ln>
                <a:noFill/>
              </a:ln>
              <a:solidFill>
                <a:srgbClr val="00565D"/>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F0B53C4-00B5-434C-A5EA-841E8C75A1BC}"/>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7">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Tree>
    <p:extLst>
      <p:ext uri="{BB962C8B-B14F-4D97-AF65-F5344CB8AC3E}">
        <p14:creationId xmlns:p14="http://schemas.microsoft.com/office/powerpoint/2010/main" val="1951925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9A6B0B3-4BF5-491F-9DDF-4D1438391465}"/>
              </a:ext>
            </a:extLst>
          </p:cNvPr>
          <p:cNvCxnSpPr>
            <a:cxnSpLocks/>
          </p:cNvCxnSpPr>
          <p:nvPr/>
        </p:nvCxnSpPr>
        <p:spPr>
          <a:xfrm>
            <a:off x="5682342" y="4419600"/>
            <a:ext cx="0" cy="177437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8C3A8D9-EDCF-425B-859B-8C414DF41135}"/>
              </a:ext>
            </a:extLst>
          </p:cNvPr>
          <p:cNvPicPr>
            <a:picLocks noChangeAspect="1"/>
          </p:cNvPicPr>
          <p:nvPr/>
        </p:nvPicPr>
        <p:blipFill>
          <a:blip r:embed="rId3"/>
          <a:stretch>
            <a:fillRect/>
          </a:stretch>
        </p:blipFill>
        <p:spPr>
          <a:xfrm>
            <a:off x="1148667" y="416379"/>
            <a:ext cx="9894666" cy="326773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F1CF9A8E-1982-4D27-8966-207F79852FDF}"/>
              </a:ext>
            </a:extLst>
          </p:cNvPr>
          <p:cNvPicPr>
            <a:picLocks noChangeAspect="1"/>
          </p:cNvPicPr>
          <p:nvPr/>
        </p:nvPicPr>
        <p:blipFill>
          <a:blip r:embed="rId4"/>
          <a:stretch>
            <a:fillRect/>
          </a:stretch>
        </p:blipFill>
        <p:spPr>
          <a:xfrm>
            <a:off x="7069897" y="2953155"/>
            <a:ext cx="4876950" cy="3407510"/>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DFDC8763-0F75-435F-8761-6EAC5F05980D}"/>
              </a:ext>
            </a:extLst>
          </p:cNvPr>
          <p:cNvSpPr txBox="1"/>
          <p:nvPr/>
        </p:nvSpPr>
        <p:spPr>
          <a:xfrm>
            <a:off x="1371600" y="4243824"/>
            <a:ext cx="3407228" cy="1323439"/>
          </a:xfrm>
          <a:prstGeom prst="rect">
            <a:avLst/>
          </a:prstGeom>
          <a:noFill/>
        </p:spPr>
        <p:txBody>
          <a:bodyPr wrap="square">
            <a:spAutoFit/>
          </a:bodyPr>
          <a:lstStyle/>
          <a:p>
            <a:r>
              <a:rPr kumimoji="0" lang="en-US" sz="4000" b="1" i="0" u="none" strike="noStrike" kern="1200" cap="none" spc="0" normalizeH="0" baseline="0" noProof="0" dirty="0">
                <a:ln>
                  <a:noFill/>
                </a:ln>
                <a:solidFill>
                  <a:schemeClr val="bg1"/>
                </a:solidFill>
                <a:effectLst/>
                <a:uLnTx/>
                <a:uFillTx/>
                <a:latin typeface="Calibri"/>
                <a:ea typeface="+mj-ea"/>
                <a:cs typeface="Arial"/>
              </a:rPr>
              <a:t>Older Adults &amp; Caregivers</a:t>
            </a:r>
            <a:endParaRPr lang="en-US" dirty="0">
              <a:solidFill>
                <a:schemeClr val="bg1"/>
              </a:solidFill>
            </a:endParaRPr>
          </a:p>
        </p:txBody>
      </p:sp>
      <p:sp>
        <p:nvSpPr>
          <p:cNvPr id="16" name="Rectangle 15">
            <a:extLst>
              <a:ext uri="{FF2B5EF4-FFF2-40B4-BE49-F238E27FC236}">
                <a16:creationId xmlns:a16="http://schemas.microsoft.com/office/drawing/2014/main" id="{15922F62-DF37-47BC-9961-D017455064D1}"/>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5">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3285765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7633" y="382008"/>
            <a:ext cx="12207268"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Test Your Suicide Prevention Knowledge</a:t>
            </a:r>
          </a:p>
        </p:txBody>
      </p:sp>
      <p:sp>
        <p:nvSpPr>
          <p:cNvPr id="7" name="TextBox 6">
            <a:extLst>
              <a:ext uri="{FF2B5EF4-FFF2-40B4-BE49-F238E27FC236}">
                <a16:creationId xmlns:a16="http://schemas.microsoft.com/office/drawing/2014/main" id="{33856F64-72B8-4209-BAC3-B5448699D473}"/>
              </a:ext>
            </a:extLst>
          </p:cNvPr>
          <p:cNvSpPr txBox="1"/>
          <p:nvPr/>
        </p:nvSpPr>
        <p:spPr>
          <a:xfrm>
            <a:off x="186901" y="1959902"/>
            <a:ext cx="2603291" cy="18158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565D"/>
                </a:solidFill>
                <a:effectLst/>
                <a:uLnTx/>
                <a:uFillTx/>
              </a:rPr>
              <a:t>What are the three critical warning signs of suicide?</a:t>
            </a:r>
          </a:p>
        </p:txBody>
      </p:sp>
      <p:cxnSp>
        <p:nvCxnSpPr>
          <p:cNvPr id="8" name="Straight Connector 7">
            <a:extLst>
              <a:ext uri="{FF2B5EF4-FFF2-40B4-BE49-F238E27FC236}">
                <a16:creationId xmlns:a16="http://schemas.microsoft.com/office/drawing/2014/main" id="{D4398158-BCD8-413D-83BE-5B41648A04DA}"/>
              </a:ext>
            </a:extLst>
          </p:cNvPr>
          <p:cNvCxnSpPr/>
          <p:nvPr/>
        </p:nvCxnSpPr>
        <p:spPr>
          <a:xfrm>
            <a:off x="3125972" y="2105247"/>
            <a:ext cx="0" cy="2239583"/>
          </a:xfrm>
          <a:prstGeom prst="line">
            <a:avLst/>
          </a:prstGeom>
          <a:noFill/>
          <a:ln w="25400" cap="flat" cmpd="sng" algn="ctr">
            <a:solidFill>
              <a:schemeClr val="bg2">
                <a:lumMod val="75000"/>
              </a:schemeClr>
            </a:solidFill>
            <a:prstDash val="solid"/>
          </a:ln>
          <a:effectLst>
            <a:outerShdw blurRad="40000" dist="20000" dir="5400000" rotWithShape="0">
              <a:srgbClr val="000000">
                <a:alpha val="38000"/>
              </a:srgbClr>
            </a:outerShdw>
          </a:effectLst>
        </p:spPr>
      </p:cxnSp>
      <p:sp>
        <p:nvSpPr>
          <p:cNvPr id="9" name="TextBox 8">
            <a:extLst>
              <a:ext uri="{FF2B5EF4-FFF2-40B4-BE49-F238E27FC236}">
                <a16:creationId xmlns:a16="http://schemas.microsoft.com/office/drawing/2014/main" id="{D709DAC7-C4DC-4D1B-9D66-535C628940FC}"/>
              </a:ext>
            </a:extLst>
          </p:cNvPr>
          <p:cNvSpPr txBox="1"/>
          <p:nvPr/>
        </p:nvSpPr>
        <p:spPr>
          <a:xfrm>
            <a:off x="3295076" y="1959902"/>
            <a:ext cx="2439824" cy="31085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565D"/>
                </a:solidFill>
                <a:effectLst/>
                <a:uLnTx/>
                <a:uFillTx/>
              </a:rPr>
              <a:t>True or false: You should never ask someone if they are thinking about suicide.</a:t>
            </a:r>
          </a:p>
        </p:txBody>
      </p:sp>
      <p:cxnSp>
        <p:nvCxnSpPr>
          <p:cNvPr id="10" name="Straight Connector 9">
            <a:extLst>
              <a:ext uri="{FF2B5EF4-FFF2-40B4-BE49-F238E27FC236}">
                <a16:creationId xmlns:a16="http://schemas.microsoft.com/office/drawing/2014/main" id="{06FFCCFC-48C0-4CBF-B21C-D4D144CE982D}"/>
              </a:ext>
            </a:extLst>
          </p:cNvPr>
          <p:cNvCxnSpPr/>
          <p:nvPr/>
        </p:nvCxnSpPr>
        <p:spPr>
          <a:xfrm>
            <a:off x="6019005" y="2182532"/>
            <a:ext cx="0" cy="2239583"/>
          </a:xfrm>
          <a:prstGeom prst="line">
            <a:avLst/>
          </a:prstGeom>
          <a:noFill/>
          <a:ln w="25400" cap="flat" cmpd="sng" algn="ctr">
            <a:solidFill>
              <a:schemeClr val="bg2">
                <a:lumMod val="75000"/>
              </a:schemeClr>
            </a:solidFill>
            <a:prstDash val="solid"/>
          </a:ln>
          <a:effectLst>
            <a:outerShdw blurRad="40000" dist="20000" dir="5400000" rotWithShape="0">
              <a:srgbClr val="000000">
                <a:alpha val="38000"/>
              </a:srgbClr>
            </a:outerShdw>
          </a:effectLst>
        </p:spPr>
      </p:cxnSp>
      <p:sp>
        <p:nvSpPr>
          <p:cNvPr id="11" name="TextBox 10">
            <a:extLst>
              <a:ext uri="{FF2B5EF4-FFF2-40B4-BE49-F238E27FC236}">
                <a16:creationId xmlns:a16="http://schemas.microsoft.com/office/drawing/2014/main" id="{75250687-F7BB-4D30-98F7-0B329E836653}"/>
              </a:ext>
            </a:extLst>
          </p:cNvPr>
          <p:cNvSpPr txBox="1"/>
          <p:nvPr/>
        </p:nvSpPr>
        <p:spPr>
          <a:xfrm>
            <a:off x="6435411" y="1959902"/>
            <a:ext cx="2319603" cy="267765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565D"/>
                </a:solidFill>
                <a:effectLst/>
                <a:uLnTx/>
                <a:uFillTx/>
              </a:rPr>
              <a:t>What are three ways to help someone who is having thoughts of suicide?</a:t>
            </a:r>
          </a:p>
        </p:txBody>
      </p:sp>
      <p:cxnSp>
        <p:nvCxnSpPr>
          <p:cNvPr id="12" name="Straight Connector 11">
            <a:extLst>
              <a:ext uri="{FF2B5EF4-FFF2-40B4-BE49-F238E27FC236}">
                <a16:creationId xmlns:a16="http://schemas.microsoft.com/office/drawing/2014/main" id="{237F2529-630C-4E00-8B92-7E609F6A5099}"/>
              </a:ext>
            </a:extLst>
          </p:cNvPr>
          <p:cNvCxnSpPr/>
          <p:nvPr/>
        </p:nvCxnSpPr>
        <p:spPr>
          <a:xfrm>
            <a:off x="9027041" y="2182532"/>
            <a:ext cx="0" cy="2239583"/>
          </a:xfrm>
          <a:prstGeom prst="line">
            <a:avLst/>
          </a:prstGeom>
          <a:noFill/>
          <a:ln w="25400" cap="flat" cmpd="sng" algn="ctr">
            <a:solidFill>
              <a:schemeClr val="bg2">
                <a:lumMod val="75000"/>
              </a:schemeClr>
            </a:solidFill>
            <a:prstDash val="solid"/>
          </a:ln>
          <a:effectLst>
            <a:outerShdw blurRad="40000" dist="20000" dir="5400000" rotWithShape="0">
              <a:srgbClr val="000000">
                <a:alpha val="38000"/>
              </a:srgbClr>
            </a:outerShdw>
          </a:effectLst>
        </p:spPr>
      </p:cxnSp>
      <p:sp>
        <p:nvSpPr>
          <p:cNvPr id="15" name="TextBox 14">
            <a:extLst>
              <a:ext uri="{FF2B5EF4-FFF2-40B4-BE49-F238E27FC236}">
                <a16:creationId xmlns:a16="http://schemas.microsoft.com/office/drawing/2014/main" id="{ED2ACB2A-EF2A-4FED-A7CE-B12DFBECC4FF}"/>
              </a:ext>
            </a:extLst>
          </p:cNvPr>
          <p:cNvSpPr txBox="1"/>
          <p:nvPr/>
        </p:nvSpPr>
        <p:spPr>
          <a:xfrm>
            <a:off x="9379325" y="1959902"/>
            <a:ext cx="2402330" cy="267765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565D"/>
                </a:solidFill>
                <a:effectLst/>
                <a:uLnTx/>
                <a:uFillTx/>
              </a:rPr>
              <a:t>Name at least two suicide prevention resources that are available 24/7. </a:t>
            </a:r>
          </a:p>
        </p:txBody>
      </p:sp>
      <p:pic>
        <p:nvPicPr>
          <p:cNvPr id="17" name="Graphic 16" descr="Head with gears">
            <a:extLst>
              <a:ext uri="{FF2B5EF4-FFF2-40B4-BE49-F238E27FC236}">
                <a16:creationId xmlns:a16="http://schemas.microsoft.com/office/drawing/2014/main" id="{F32E68F1-F4B0-477E-A438-30800DC1BA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522" y="4422115"/>
            <a:ext cx="2105243" cy="2105243"/>
          </a:xfrm>
          <a:prstGeom prst="rect">
            <a:avLst/>
          </a:prstGeom>
        </p:spPr>
      </p:pic>
      <p:sp>
        <p:nvSpPr>
          <p:cNvPr id="20" name="Rectangle 19">
            <a:extLst>
              <a:ext uri="{FF2B5EF4-FFF2-40B4-BE49-F238E27FC236}">
                <a16:creationId xmlns:a16="http://schemas.microsoft.com/office/drawing/2014/main" id="{18FB018B-52EA-45D5-8073-D950521FBD1D}"/>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5">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385447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7633" y="382008"/>
            <a:ext cx="12207268"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Test Your Suicide Prevention Knowledge</a:t>
            </a:r>
          </a:p>
        </p:txBody>
      </p:sp>
      <p:sp>
        <p:nvSpPr>
          <p:cNvPr id="7" name="TextBox 6">
            <a:extLst>
              <a:ext uri="{FF2B5EF4-FFF2-40B4-BE49-F238E27FC236}">
                <a16:creationId xmlns:a16="http://schemas.microsoft.com/office/drawing/2014/main" id="{33856F64-72B8-4209-BAC3-B5448699D473}"/>
              </a:ext>
            </a:extLst>
          </p:cNvPr>
          <p:cNvSpPr txBox="1"/>
          <p:nvPr/>
        </p:nvSpPr>
        <p:spPr>
          <a:xfrm>
            <a:off x="186901" y="1959902"/>
            <a:ext cx="2603291"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565D"/>
                </a:solidFill>
                <a:effectLst/>
                <a:uLnTx/>
                <a:uFillTx/>
                <a:latin typeface="Calibri" panose="020F0502020204030204"/>
                <a:ea typeface="+mn-ea"/>
                <a:cs typeface="+mn-cs"/>
              </a:rPr>
              <a:t>What are the three critical warning signs of suicide?</a:t>
            </a:r>
          </a:p>
        </p:txBody>
      </p:sp>
      <p:cxnSp>
        <p:nvCxnSpPr>
          <p:cNvPr id="8" name="Straight Connector 7">
            <a:extLst>
              <a:ext uri="{FF2B5EF4-FFF2-40B4-BE49-F238E27FC236}">
                <a16:creationId xmlns:a16="http://schemas.microsoft.com/office/drawing/2014/main" id="{D4398158-BCD8-413D-83BE-5B41648A04DA}"/>
              </a:ext>
            </a:extLst>
          </p:cNvPr>
          <p:cNvCxnSpPr/>
          <p:nvPr/>
        </p:nvCxnSpPr>
        <p:spPr>
          <a:xfrm>
            <a:off x="3125972" y="2105247"/>
            <a:ext cx="0" cy="2239583"/>
          </a:xfrm>
          <a:prstGeom prst="line">
            <a:avLst/>
          </a:prstGeom>
          <a:noFill/>
          <a:ln w="25400" cap="flat" cmpd="sng" algn="ctr">
            <a:solidFill>
              <a:schemeClr val="bg2">
                <a:lumMod val="75000"/>
              </a:schemeClr>
            </a:solidFill>
            <a:prstDash val="solid"/>
          </a:ln>
          <a:effectLst>
            <a:outerShdw blurRad="40000" dist="20000" dir="5400000" rotWithShape="0">
              <a:srgbClr val="000000">
                <a:alpha val="38000"/>
              </a:srgbClr>
            </a:outerShdw>
          </a:effectLst>
        </p:spPr>
      </p:cxnSp>
      <p:sp>
        <p:nvSpPr>
          <p:cNvPr id="9" name="TextBox 8">
            <a:extLst>
              <a:ext uri="{FF2B5EF4-FFF2-40B4-BE49-F238E27FC236}">
                <a16:creationId xmlns:a16="http://schemas.microsoft.com/office/drawing/2014/main" id="{D709DAC7-C4DC-4D1B-9D66-535C628940FC}"/>
              </a:ext>
            </a:extLst>
          </p:cNvPr>
          <p:cNvSpPr txBox="1"/>
          <p:nvPr/>
        </p:nvSpPr>
        <p:spPr>
          <a:xfrm>
            <a:off x="3295076" y="1959902"/>
            <a:ext cx="2439824"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565D"/>
                </a:solidFill>
                <a:effectLst/>
                <a:uLnTx/>
                <a:uFillTx/>
                <a:latin typeface="Calibri" panose="020F0502020204030204"/>
                <a:ea typeface="+mn-ea"/>
                <a:cs typeface="+mn-cs"/>
              </a:rPr>
              <a:t>True or false: You should never ask someone if they are thinking about suicide.</a:t>
            </a:r>
          </a:p>
        </p:txBody>
      </p:sp>
      <p:cxnSp>
        <p:nvCxnSpPr>
          <p:cNvPr id="10" name="Straight Connector 9">
            <a:extLst>
              <a:ext uri="{FF2B5EF4-FFF2-40B4-BE49-F238E27FC236}">
                <a16:creationId xmlns:a16="http://schemas.microsoft.com/office/drawing/2014/main" id="{06FFCCFC-48C0-4CBF-B21C-D4D144CE982D}"/>
              </a:ext>
            </a:extLst>
          </p:cNvPr>
          <p:cNvCxnSpPr/>
          <p:nvPr/>
        </p:nvCxnSpPr>
        <p:spPr>
          <a:xfrm>
            <a:off x="6019005" y="2182532"/>
            <a:ext cx="0" cy="2239583"/>
          </a:xfrm>
          <a:prstGeom prst="line">
            <a:avLst/>
          </a:prstGeom>
          <a:noFill/>
          <a:ln w="25400" cap="flat" cmpd="sng" algn="ctr">
            <a:solidFill>
              <a:schemeClr val="bg2">
                <a:lumMod val="75000"/>
              </a:schemeClr>
            </a:solidFill>
            <a:prstDash val="solid"/>
          </a:ln>
          <a:effectLst>
            <a:outerShdw blurRad="40000" dist="20000" dir="5400000" rotWithShape="0">
              <a:srgbClr val="000000">
                <a:alpha val="38000"/>
              </a:srgbClr>
            </a:outerShdw>
          </a:effectLst>
        </p:spPr>
      </p:cxnSp>
      <p:sp>
        <p:nvSpPr>
          <p:cNvPr id="11" name="TextBox 10">
            <a:extLst>
              <a:ext uri="{FF2B5EF4-FFF2-40B4-BE49-F238E27FC236}">
                <a16:creationId xmlns:a16="http://schemas.microsoft.com/office/drawing/2014/main" id="{75250687-F7BB-4D30-98F7-0B329E836653}"/>
              </a:ext>
            </a:extLst>
          </p:cNvPr>
          <p:cNvSpPr txBox="1"/>
          <p:nvPr/>
        </p:nvSpPr>
        <p:spPr>
          <a:xfrm>
            <a:off x="6435411" y="1959902"/>
            <a:ext cx="2319603"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565D"/>
                </a:solidFill>
                <a:effectLst/>
                <a:uLnTx/>
                <a:uFillTx/>
                <a:latin typeface="Calibri" panose="020F0502020204030204"/>
                <a:ea typeface="+mn-ea"/>
                <a:cs typeface="+mn-cs"/>
              </a:rPr>
              <a:t>What are three ways to help someone who is having thoughts of suicide?</a:t>
            </a:r>
          </a:p>
        </p:txBody>
      </p:sp>
      <p:cxnSp>
        <p:nvCxnSpPr>
          <p:cNvPr id="12" name="Straight Connector 11">
            <a:extLst>
              <a:ext uri="{FF2B5EF4-FFF2-40B4-BE49-F238E27FC236}">
                <a16:creationId xmlns:a16="http://schemas.microsoft.com/office/drawing/2014/main" id="{237F2529-630C-4E00-8B92-7E609F6A5099}"/>
              </a:ext>
            </a:extLst>
          </p:cNvPr>
          <p:cNvCxnSpPr/>
          <p:nvPr/>
        </p:nvCxnSpPr>
        <p:spPr>
          <a:xfrm>
            <a:off x="9027041" y="2182532"/>
            <a:ext cx="0" cy="2239583"/>
          </a:xfrm>
          <a:prstGeom prst="line">
            <a:avLst/>
          </a:prstGeom>
          <a:noFill/>
          <a:ln w="25400" cap="flat" cmpd="sng" algn="ctr">
            <a:solidFill>
              <a:schemeClr val="bg2">
                <a:lumMod val="75000"/>
              </a:schemeClr>
            </a:solidFill>
            <a:prstDash val="solid"/>
          </a:ln>
          <a:effectLst>
            <a:outerShdw blurRad="40000" dist="20000" dir="5400000" rotWithShape="0">
              <a:srgbClr val="000000">
                <a:alpha val="38000"/>
              </a:srgbClr>
            </a:outerShdw>
          </a:effectLst>
        </p:spPr>
      </p:cxnSp>
      <p:sp>
        <p:nvSpPr>
          <p:cNvPr id="15" name="TextBox 14">
            <a:extLst>
              <a:ext uri="{FF2B5EF4-FFF2-40B4-BE49-F238E27FC236}">
                <a16:creationId xmlns:a16="http://schemas.microsoft.com/office/drawing/2014/main" id="{ED2ACB2A-EF2A-4FED-A7CE-B12DFBECC4FF}"/>
              </a:ext>
            </a:extLst>
          </p:cNvPr>
          <p:cNvSpPr txBox="1"/>
          <p:nvPr/>
        </p:nvSpPr>
        <p:spPr>
          <a:xfrm>
            <a:off x="9379325" y="1959902"/>
            <a:ext cx="2402330"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565D"/>
                </a:solidFill>
                <a:effectLst/>
                <a:uLnTx/>
                <a:uFillTx/>
                <a:latin typeface="Calibri" panose="020F0502020204030204"/>
                <a:ea typeface="+mn-ea"/>
                <a:cs typeface="+mn-cs"/>
              </a:rPr>
              <a:t>Name at least two suicide prevention resources that are available 24/7. </a:t>
            </a:r>
          </a:p>
        </p:txBody>
      </p:sp>
      <p:pic>
        <p:nvPicPr>
          <p:cNvPr id="17" name="Graphic 16" descr="Head with gears">
            <a:extLst>
              <a:ext uri="{FF2B5EF4-FFF2-40B4-BE49-F238E27FC236}">
                <a16:creationId xmlns:a16="http://schemas.microsoft.com/office/drawing/2014/main" id="{F32E68F1-F4B0-477E-A438-30800DC1BA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522" y="4422115"/>
            <a:ext cx="2105243" cy="2105243"/>
          </a:xfrm>
          <a:prstGeom prst="rect">
            <a:avLst/>
          </a:prstGeom>
        </p:spPr>
      </p:pic>
      <p:sp>
        <p:nvSpPr>
          <p:cNvPr id="20" name="Rectangle 19">
            <a:extLst>
              <a:ext uri="{FF2B5EF4-FFF2-40B4-BE49-F238E27FC236}">
                <a16:creationId xmlns:a16="http://schemas.microsoft.com/office/drawing/2014/main" id="{18FB018B-52EA-45D5-8073-D950521FBD1D}"/>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5">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Tree>
    <p:extLst>
      <p:ext uri="{BB962C8B-B14F-4D97-AF65-F5344CB8AC3E}">
        <p14:creationId xmlns:p14="http://schemas.microsoft.com/office/powerpoint/2010/main" val="369600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8EF7D-4C2F-4A4D-A3BA-FD862940FE1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8FBA439-CB5C-4E73-A85C-11B4845F6D7D}"/>
              </a:ext>
            </a:extLst>
          </p:cNvPr>
          <p:cNvSpPr txBox="1"/>
          <p:nvPr/>
        </p:nvSpPr>
        <p:spPr>
          <a:xfrm>
            <a:off x="10427918" y="0"/>
            <a:ext cx="1764082" cy="7017306"/>
          </a:xfrm>
          <a:prstGeom prst="rect">
            <a:avLst/>
          </a:prstGeom>
          <a:solidFill>
            <a:srgbClr val="1F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icture 4">
            <a:extLst>
              <a:ext uri="{FF2B5EF4-FFF2-40B4-BE49-F238E27FC236}">
                <a16:creationId xmlns:a16="http://schemas.microsoft.com/office/drawing/2014/main" id="{ACE3BF1E-20D2-4A96-9F53-680C419C9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781" y="5794412"/>
            <a:ext cx="1737620" cy="647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a:extLst>
              <a:ext uri="{FF2B5EF4-FFF2-40B4-BE49-F238E27FC236}">
                <a16:creationId xmlns:a16="http://schemas.microsoft.com/office/drawing/2014/main" id="{C7382BD6-1CCC-470A-9552-8A535F1FADC8}"/>
              </a:ext>
            </a:extLst>
          </p:cNvPr>
          <p:cNvPicPr/>
          <p:nvPr/>
        </p:nvPicPr>
        <p:blipFill rotWithShape="1">
          <a:blip r:embed="rId4" cstate="print">
            <a:extLst>
              <a:ext uri="{28A0092B-C50C-407E-A947-70E740481C1C}">
                <a14:useLocalDpi xmlns:a14="http://schemas.microsoft.com/office/drawing/2010/main" val="0"/>
              </a:ext>
            </a:extLst>
          </a:blip>
          <a:srcRect r="69125"/>
          <a:stretch/>
        </p:blipFill>
        <p:spPr bwMode="auto">
          <a:xfrm>
            <a:off x="249322" y="5661646"/>
            <a:ext cx="1371600" cy="822960"/>
          </a:xfrm>
          <a:prstGeom prst="rect">
            <a:avLst/>
          </a:prstGeom>
          <a:noFill/>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87A997F6-6EE7-421A-B813-5500F1CD373F}"/>
              </a:ext>
            </a:extLst>
          </p:cNvPr>
          <p:cNvPicPr>
            <a:picLocks noChangeAspect="1"/>
          </p:cNvPicPr>
          <p:nvPr/>
        </p:nvPicPr>
        <p:blipFill>
          <a:blip r:embed="rId5"/>
          <a:stretch>
            <a:fillRect/>
          </a:stretch>
        </p:blipFill>
        <p:spPr>
          <a:xfrm>
            <a:off x="0" y="-2501"/>
            <a:ext cx="11784170" cy="5550476"/>
          </a:xfrm>
          <a:prstGeom prst="rect">
            <a:avLst/>
          </a:prstGeom>
        </p:spPr>
      </p:pic>
      <p:sp>
        <p:nvSpPr>
          <p:cNvPr id="7" name="Rectangle 6">
            <a:extLst>
              <a:ext uri="{FF2B5EF4-FFF2-40B4-BE49-F238E27FC236}">
                <a16:creationId xmlns:a16="http://schemas.microsoft.com/office/drawing/2014/main" id="{F90CF74D-F2FA-4442-AFEE-1D84027F5D8A}"/>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6">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1082211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5BCD4EC-5146-4806-884F-3D43C81CB42F}"/>
              </a:ext>
            </a:extLst>
          </p:cNvPr>
          <p:cNvSpPr txBox="1"/>
          <p:nvPr/>
        </p:nvSpPr>
        <p:spPr>
          <a:xfrm flipH="1">
            <a:off x="-1" y="-11735"/>
            <a:ext cx="12192000"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0FCC103-C06F-461D-B6E2-6A7B78025642}"/>
              </a:ext>
            </a:extLst>
          </p:cNvPr>
          <p:cNvSpPr txBox="1"/>
          <p:nvPr/>
        </p:nvSpPr>
        <p:spPr>
          <a:xfrm flipH="1">
            <a:off x="8722659" y="890121"/>
            <a:ext cx="3469341"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2A392A3-F7C6-4AEE-A9C5-5F970BA145BB}"/>
              </a:ext>
            </a:extLst>
          </p:cNvPr>
          <p:cNvSpPr txBox="1"/>
          <p:nvPr/>
        </p:nvSpPr>
        <p:spPr>
          <a:xfrm flipH="1">
            <a:off x="8722659" y="1351786"/>
            <a:ext cx="3469341"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KTS Outcomes 1 1-01.png" descr="/Users/administrator/Desktop/KTS Outcomes ppt/KTS Outcomes 1 1-01.png"/>
          <p:cNvPicPr>
            <a:picLocks noChangeAspect="1"/>
          </p:cNvPicPr>
          <p:nvPr/>
        </p:nvPicPr>
        <p:blipFill rotWithShape="1">
          <a:blip r:embed="rId3" r:link="rId4">
            <a:extLst>
              <a:ext uri="{28A0092B-C50C-407E-A947-70E740481C1C}">
                <a14:useLocalDpi xmlns:a14="http://schemas.microsoft.com/office/drawing/2010/main" val="0"/>
              </a:ext>
            </a:extLst>
          </a:blip>
          <a:srcRect l="4062" r="7295" b="15051"/>
          <a:stretch>
            <a:fillRect/>
          </a:stretch>
        </p:blipFill>
        <p:spPr>
          <a:xfrm>
            <a:off x="0" y="185914"/>
            <a:ext cx="9144000" cy="6134100"/>
          </a:xfrm>
          <a:prstGeom prst="rect">
            <a:avLst/>
          </a:prstGeom>
        </p:spPr>
      </p:pic>
      <p:sp>
        <p:nvSpPr>
          <p:cNvPr id="4" name="TextBox 3"/>
          <p:cNvSpPr txBox="1"/>
          <p:nvPr/>
        </p:nvSpPr>
        <p:spPr>
          <a:xfrm>
            <a:off x="3048002" y="4878740"/>
            <a:ext cx="72964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13231"/>
                </a:solidFill>
                <a:effectLst/>
                <a:uLnTx/>
                <a:uFillTx/>
                <a:latin typeface="Calibri" panose="020F0502020204030204"/>
                <a:ea typeface="+mn-ea"/>
                <a:cs typeface="+mn-cs"/>
              </a:rPr>
              <a:t>. </a:t>
            </a:r>
          </a:p>
        </p:txBody>
      </p:sp>
      <p:pic>
        <p:nvPicPr>
          <p:cNvPr id="8" name="Picture 7">
            <a:extLst>
              <a:ext uri="{FF2B5EF4-FFF2-40B4-BE49-F238E27FC236}">
                <a16:creationId xmlns:a16="http://schemas.microsoft.com/office/drawing/2014/main" id="{F7F38410-5DF0-42DD-BC03-7D83FCA2798C}"/>
              </a:ext>
            </a:extLst>
          </p:cNvPr>
          <p:cNvPicPr>
            <a:picLocks noChangeAspect="1"/>
          </p:cNvPicPr>
          <p:nvPr/>
        </p:nvPicPr>
        <p:blipFill>
          <a:blip r:embed="rId5"/>
          <a:stretch>
            <a:fillRect/>
          </a:stretch>
        </p:blipFill>
        <p:spPr>
          <a:xfrm>
            <a:off x="9024715" y="1476678"/>
            <a:ext cx="3167284" cy="3455219"/>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20C9C8D3-91A3-4A38-A749-65DD31A9551E}"/>
              </a:ext>
            </a:extLst>
          </p:cNvPr>
          <p:cNvSpPr txBox="1"/>
          <p:nvPr/>
        </p:nvSpPr>
        <p:spPr>
          <a:xfrm>
            <a:off x="4572000" y="5224870"/>
            <a:ext cx="7484787" cy="1264588"/>
          </a:xfrm>
          <a:prstGeom prst="rect">
            <a:avLst/>
          </a:prstGeom>
        </p:spPr>
        <p:txBody>
          <a:bodyPr vert="horz" lIns="91440" tIns="45720" rIns="91440" bIns="45720" rtlCol="0" anchor="ctr">
            <a:normAutofit fontScale="77500" lnSpcReduction="20000"/>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lang="en-US" sz="4100" b="1" dirty="0">
                <a:solidFill>
                  <a:srgbClr val="00565D"/>
                </a:solidFill>
                <a:latin typeface="Calibri Light" panose="020F0302020204030204"/>
              </a:rPr>
              <a:t>S</a:t>
            </a:r>
            <a:r>
              <a:rPr kumimoji="0" lang="en-US" sz="4100" b="1" i="0" u="none" strike="noStrike" kern="1200" cap="none" spc="0" normalizeH="0" baseline="0" noProof="0" dirty="0">
                <a:ln>
                  <a:noFill/>
                </a:ln>
                <a:solidFill>
                  <a:srgbClr val="00565D"/>
                </a:solidFill>
                <a:effectLst/>
                <a:uLnTx/>
                <a:uFillTx/>
                <a:latin typeface="Calibri Light" panose="020F0302020204030204"/>
                <a:ea typeface="+mn-ea"/>
                <a:cs typeface="+mn-cs"/>
              </a:rPr>
              <a:t>uicideIsPreventable.org (public)                </a:t>
            </a:r>
            <a:r>
              <a:rPr lang="en-US" sz="4100" b="1" dirty="0">
                <a:solidFill>
                  <a:srgbClr val="00565D"/>
                </a:solidFill>
                <a:latin typeface="Calibri Light" panose="020F0302020204030204"/>
              </a:rPr>
              <a:t>E</a:t>
            </a:r>
            <a:r>
              <a:rPr kumimoji="0" lang="en-US" sz="4100" b="1" i="0" u="none" strike="noStrike" kern="1200" cap="none" spc="0" normalizeH="0" baseline="0" noProof="0" dirty="0">
                <a:ln>
                  <a:noFill/>
                </a:ln>
                <a:solidFill>
                  <a:srgbClr val="00565D"/>
                </a:solidFill>
                <a:effectLst/>
                <a:uLnTx/>
                <a:uFillTx/>
                <a:latin typeface="Calibri Light" panose="020F0302020204030204"/>
                <a:ea typeface="+mn-ea"/>
                <a:cs typeface="+mn-cs"/>
              </a:rPr>
              <a:t>lSuicidioEsPrevenible.org (public)</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100" b="1" i="0" u="none" strike="noStrike" kern="1200" cap="none" spc="0" normalizeH="0" baseline="0" noProof="0" dirty="0">
                <a:ln>
                  <a:noFill/>
                </a:ln>
                <a:solidFill>
                  <a:srgbClr val="00565D"/>
                </a:solidFill>
                <a:effectLst/>
                <a:uLnTx/>
                <a:uFillTx/>
                <a:latin typeface="Calibri Light" panose="020F0302020204030204"/>
                <a:ea typeface="+mn-ea"/>
                <a:cs typeface="+mn-cs"/>
              </a:rPr>
              <a:t>EMMResourceCenter.org (Resources)</a:t>
            </a:r>
          </a:p>
        </p:txBody>
      </p:sp>
      <p:sp>
        <p:nvSpPr>
          <p:cNvPr id="2" name="Rectangle 1">
            <a:extLst>
              <a:ext uri="{FF2B5EF4-FFF2-40B4-BE49-F238E27FC236}">
                <a16:creationId xmlns:a16="http://schemas.microsoft.com/office/drawing/2014/main" id="{85C8E0A2-0E44-4622-964A-D8F4E3FBC7D4}"/>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6">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pic>
        <p:nvPicPr>
          <p:cNvPr id="13" name="Picture 12">
            <a:extLst>
              <a:ext uri="{FF2B5EF4-FFF2-40B4-BE49-F238E27FC236}">
                <a16:creationId xmlns:a16="http://schemas.microsoft.com/office/drawing/2014/main" id="{8A2C1D44-910A-4904-81CD-F6EAAAA21A9D}"/>
              </a:ext>
            </a:extLst>
          </p:cNvPr>
          <p:cNvPicPr>
            <a:picLocks noChangeAspect="1"/>
          </p:cNvPicPr>
          <p:nvPr/>
        </p:nvPicPr>
        <p:blipFill>
          <a:blip r:embed="rId7"/>
          <a:stretch>
            <a:fillRect/>
          </a:stretch>
        </p:blipFill>
        <p:spPr>
          <a:xfrm>
            <a:off x="1882930" y="9969"/>
            <a:ext cx="3468925" cy="920576"/>
          </a:xfrm>
          <a:prstGeom prst="rect">
            <a:avLst/>
          </a:prstGeom>
        </p:spPr>
      </p:pic>
      <p:sp>
        <p:nvSpPr>
          <p:cNvPr id="3" name="TextBox 2"/>
          <p:cNvSpPr txBox="1"/>
          <p:nvPr/>
        </p:nvSpPr>
        <p:spPr>
          <a:xfrm>
            <a:off x="438056" y="407155"/>
            <a:ext cx="4709864" cy="21390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A5A5A5">
                    <a:lumMod val="60000"/>
                    <a:lumOff val="40000"/>
                  </a:srgbClr>
                </a:solidFill>
                <a:effectLst/>
                <a:uLnTx/>
                <a:uFillTx/>
                <a:latin typeface="Calibri" panose="020F0502020204030204"/>
                <a:ea typeface="+mn-ea"/>
                <a:cs typeface="+mn-cs"/>
              </a:rPr>
              <a:t>Know the Signs is a statewide suicide prevention social marketing campaign with the overarching goal to increase Californians’ capacity to prevent suicide by encouraging individuals to know the signs, find the words to talk to someone they are concerned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A5A5A5">
                    <a:lumMod val="60000"/>
                    <a:lumOff val="40000"/>
                  </a:srgbClr>
                </a:solidFill>
                <a:effectLst/>
                <a:uLnTx/>
                <a:uFillTx/>
                <a:latin typeface="Calibri" panose="020F0502020204030204"/>
                <a:ea typeface="+mn-ea"/>
                <a:cs typeface="+mn-cs"/>
              </a:rPr>
              <a:t>about, and to reach out to resources.</a:t>
            </a:r>
          </a:p>
        </p:txBody>
      </p:sp>
    </p:spTree>
    <p:extLst>
      <p:ext uri="{BB962C8B-B14F-4D97-AF65-F5344CB8AC3E}">
        <p14:creationId xmlns:p14="http://schemas.microsoft.com/office/powerpoint/2010/main" val="3444913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ED2C8A-879C-4B8C-9C21-1284F12491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2B980-0130-4797-AE54-66FBBA1E27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446C2D4-4FB0-43AD-B3A8-92CA39B80D25}"/>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pic>
        <p:nvPicPr>
          <p:cNvPr id="8" name="Content Placeholder 4">
            <a:extLst>
              <a:ext uri="{FF2B5EF4-FFF2-40B4-BE49-F238E27FC236}">
                <a16:creationId xmlns:a16="http://schemas.microsoft.com/office/drawing/2014/main" id="{CFB1F0EE-D33A-4284-8533-9C7163DB100C}"/>
              </a:ext>
            </a:extLst>
          </p:cNvPr>
          <p:cNvPicPr>
            <a:picLocks noChangeAspect="1"/>
          </p:cNvPicPr>
          <p:nvPr/>
        </p:nvPicPr>
        <p:blipFill>
          <a:blip r:embed="rId4"/>
          <a:stretch>
            <a:fillRect/>
          </a:stretch>
        </p:blipFill>
        <p:spPr>
          <a:xfrm>
            <a:off x="1291800" y="517217"/>
            <a:ext cx="4128518" cy="4090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D6CF003A-15D3-46DF-9A7E-3B3F576FF592}"/>
              </a:ext>
            </a:extLst>
          </p:cNvPr>
          <p:cNvPicPr>
            <a:picLocks noChangeAspect="1"/>
          </p:cNvPicPr>
          <p:nvPr/>
        </p:nvPicPr>
        <p:blipFill>
          <a:blip r:embed="rId5"/>
          <a:stretch>
            <a:fillRect/>
          </a:stretch>
        </p:blipFill>
        <p:spPr>
          <a:xfrm>
            <a:off x="6946128" y="517217"/>
            <a:ext cx="4341495" cy="4090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itle 1">
            <a:extLst>
              <a:ext uri="{FF2B5EF4-FFF2-40B4-BE49-F238E27FC236}">
                <a16:creationId xmlns:a16="http://schemas.microsoft.com/office/drawing/2014/main" id="{20F8817A-40DE-4B8A-A5A0-6518500DB882}"/>
              </a:ext>
            </a:extLst>
          </p:cNvPr>
          <p:cNvSpPr txBox="1">
            <a:spLocks/>
          </p:cNvSpPr>
          <p:nvPr/>
        </p:nvSpPr>
        <p:spPr>
          <a:xfrm>
            <a:off x="1469381" y="5460570"/>
            <a:ext cx="4021931" cy="589923"/>
          </a:xfrm>
          <a:prstGeom prst="rect">
            <a:avLst/>
          </a:prstGeom>
        </p:spPr>
        <p:txBody>
          <a:bodyPr vert="horz" lIns="68580" tIns="34290" rIns="68580" bIns="34290" rtlCol="0" anchor="ctr">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bg1"/>
                </a:solidFill>
                <a:effectLst/>
                <a:uLnTx/>
                <a:uFillTx/>
                <a:latin typeface="Calibri Light" panose="020F0302020204030204"/>
                <a:ea typeface="+mj-ea"/>
                <a:cs typeface="+mj-cs"/>
              </a:rPr>
              <a:t>SuicideIsPreventable.org</a:t>
            </a:r>
          </a:p>
        </p:txBody>
      </p:sp>
      <p:sp>
        <p:nvSpPr>
          <p:cNvPr id="16" name="TextBox 15">
            <a:extLst>
              <a:ext uri="{FF2B5EF4-FFF2-40B4-BE49-F238E27FC236}">
                <a16:creationId xmlns:a16="http://schemas.microsoft.com/office/drawing/2014/main" id="{5A678805-6F5F-4482-95F9-E5A84A4D8342}"/>
              </a:ext>
            </a:extLst>
          </p:cNvPr>
          <p:cNvSpPr txBox="1"/>
          <p:nvPr/>
        </p:nvSpPr>
        <p:spPr>
          <a:xfrm>
            <a:off x="6096000" y="5460570"/>
            <a:ext cx="6098958" cy="507831"/>
          </a:xfrm>
          <a:prstGeom prst="rect">
            <a:avLst/>
          </a:prstGeom>
          <a:noFill/>
        </p:spPr>
        <p:txBody>
          <a:bodyPr wrap="square">
            <a:sp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Calibri Light" panose="020F0302020204030204"/>
                <a:ea typeface="MS PGothic" panose="020B0600070205080204" pitchFamily="34" charset="-128"/>
                <a:cs typeface="+mn-cs"/>
              </a:rPr>
              <a:t>ElSuicidioEsPrevenible.org</a:t>
            </a:r>
          </a:p>
        </p:txBody>
      </p:sp>
    </p:spTree>
    <p:extLst>
      <p:ext uri="{BB962C8B-B14F-4D97-AF65-F5344CB8AC3E}">
        <p14:creationId xmlns:p14="http://schemas.microsoft.com/office/powerpoint/2010/main" val="28535156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8EF7D-4C2F-4A4D-A3BA-FD862940FE1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5723A45-275D-4086-81AD-E23CFEAC1866}"/>
              </a:ext>
            </a:extLst>
          </p:cNvPr>
          <p:cNvSpPr txBox="1"/>
          <p:nvPr/>
        </p:nvSpPr>
        <p:spPr>
          <a:xfrm flipH="1">
            <a:off x="1" y="221605"/>
            <a:ext cx="12191999" cy="646331"/>
          </a:xfrm>
          <a:prstGeom prst="rect">
            <a:avLst/>
          </a:prstGeom>
          <a:solidFill>
            <a:srgbClr val="00565D"/>
          </a:solid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Suicide Prevention Resources</a:t>
            </a:r>
          </a:p>
        </p:txBody>
      </p:sp>
      <p:sp>
        <p:nvSpPr>
          <p:cNvPr id="7" name="Title 1">
            <a:extLst>
              <a:ext uri="{FF2B5EF4-FFF2-40B4-BE49-F238E27FC236}">
                <a16:creationId xmlns:a16="http://schemas.microsoft.com/office/drawing/2014/main" id="{B44C14EC-B1BB-4B62-ADFB-375EA0CACAB6}"/>
              </a:ext>
            </a:extLst>
          </p:cNvPr>
          <p:cNvSpPr txBox="1">
            <a:spLocks/>
          </p:cNvSpPr>
          <p:nvPr/>
        </p:nvSpPr>
        <p:spPr>
          <a:xfrm>
            <a:off x="38986" y="1349148"/>
            <a:ext cx="5318689" cy="115954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514350" indent="-514350" algn="l">
              <a:spcBef>
                <a:spcPts val="0"/>
              </a:spcBef>
              <a:defRPr/>
            </a:pPr>
            <a:r>
              <a:rPr lang="en-US" sz="1600" b="1">
                <a:latin typeface="+mn-lt"/>
                <a:cs typeface="Arial" panose="020B0604020202020204" pitchFamily="34" charset="0"/>
              </a:rPr>
              <a:t>	</a:t>
            </a:r>
            <a:r>
              <a:rPr lang="en-US" sz="1800">
                <a:latin typeface="+mn-lt"/>
                <a:cs typeface="Arial" panose="020B0604020202020204" pitchFamily="34" charset="0"/>
              </a:rPr>
              <a:t>A wide range of mental health and suicide prevention educational resources are available for diverse communities across the lifespan:</a:t>
            </a:r>
            <a:br>
              <a:rPr lang="en-US" sz="1600" b="1">
                <a:latin typeface="+mn-lt"/>
              </a:rPr>
            </a:br>
            <a:endParaRPr lang="en-US" sz="1600" b="1">
              <a:latin typeface="+mn-lt"/>
            </a:endParaRPr>
          </a:p>
        </p:txBody>
      </p:sp>
      <p:pic>
        <p:nvPicPr>
          <p:cNvPr id="8" name="Picture 4" descr="http://resource-center.yourvoicecounts.org/sites/default/files/chinese.jpg">
            <a:extLst>
              <a:ext uri="{FF2B5EF4-FFF2-40B4-BE49-F238E27FC236}">
                <a16:creationId xmlns:a16="http://schemas.microsoft.com/office/drawing/2014/main" id="{7CF11699-F671-4456-89EB-38AB35855C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8853" y="4087290"/>
            <a:ext cx="2020699" cy="18807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www.eachmindmatters.org/wp-content/uploads/2017/09/KTS-Brochures-New-Listing-300x300.jpg">
            <a:extLst>
              <a:ext uri="{FF2B5EF4-FFF2-40B4-BE49-F238E27FC236}">
                <a16:creationId xmlns:a16="http://schemas.microsoft.com/office/drawing/2014/main" id="{A2BB874D-8674-4273-9E49-460790DC84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8878">
            <a:off x="10154564" y="2160912"/>
            <a:ext cx="1773520" cy="1773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www.eachmindmatters.org/wp-content/uploads/2015/08/Generic-Poster-300x300.jpg">
            <a:extLst>
              <a:ext uri="{FF2B5EF4-FFF2-40B4-BE49-F238E27FC236}">
                <a16:creationId xmlns:a16="http://schemas.microsoft.com/office/drawing/2014/main" id="{EA4B3CAB-33EC-4DF7-8F2D-AE999B3682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515" r="15390"/>
          <a:stretch/>
        </p:blipFill>
        <p:spPr bwMode="auto">
          <a:xfrm>
            <a:off x="6216013" y="1069906"/>
            <a:ext cx="1777288" cy="24314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Object 10">
            <a:extLst>
              <a:ext uri="{FF2B5EF4-FFF2-40B4-BE49-F238E27FC236}">
                <a16:creationId xmlns:a16="http://schemas.microsoft.com/office/drawing/2014/main" id="{382A8765-F8B6-4298-8335-FACBB919CBB2}"/>
              </a:ext>
            </a:extLst>
          </p:cNvPr>
          <p:cNvGraphicFramePr>
            <a:graphicFrameLocks noChangeAspect="1"/>
          </p:cNvGraphicFramePr>
          <p:nvPr/>
        </p:nvGraphicFramePr>
        <p:xfrm>
          <a:off x="7993301" y="1721642"/>
          <a:ext cx="1777288" cy="2300232"/>
        </p:xfrm>
        <a:graphic>
          <a:graphicData uri="http://schemas.openxmlformats.org/presentationml/2006/ole">
            <mc:AlternateContent xmlns:mc="http://schemas.openxmlformats.org/markup-compatibility/2006">
              <mc:Choice xmlns:v="urn:schemas-microsoft-com:vml" Requires="v">
                <p:oleObj spid="_x0000_s1066" name="Acrobat Document" r:id="rId7" imgW="5829156" imgH="7543672" progId="AcroExch.Document.DC">
                  <p:embed/>
                </p:oleObj>
              </mc:Choice>
              <mc:Fallback>
                <p:oleObj name="Acrobat Document" r:id="rId7" imgW="5829156" imgH="7543672" progId="AcroExch.Document.DC">
                  <p:embed/>
                  <p:pic>
                    <p:nvPicPr>
                      <p:cNvPr id="11" name="Object 10">
                        <a:extLst>
                          <a:ext uri="{FF2B5EF4-FFF2-40B4-BE49-F238E27FC236}">
                            <a16:creationId xmlns:a16="http://schemas.microsoft.com/office/drawing/2014/main" id="{382A8765-F8B6-4298-8335-FACBB919CBB2}"/>
                          </a:ext>
                        </a:extLst>
                      </p:cNvPr>
                      <p:cNvPicPr/>
                      <p:nvPr/>
                    </p:nvPicPr>
                    <p:blipFill>
                      <a:blip r:embed="rId8"/>
                      <a:stretch>
                        <a:fillRect/>
                      </a:stretch>
                    </p:blipFill>
                    <p:spPr>
                      <a:xfrm>
                        <a:off x="7993301" y="1721642"/>
                        <a:ext cx="1777288" cy="230023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527E2A6B-F848-4A27-AF35-8A64F3F5F774}"/>
              </a:ext>
            </a:extLst>
          </p:cNvPr>
          <p:cNvGraphicFramePr>
            <a:graphicFrameLocks noChangeAspect="1"/>
          </p:cNvGraphicFramePr>
          <p:nvPr/>
        </p:nvGraphicFramePr>
        <p:xfrm>
          <a:off x="6374221" y="3564943"/>
          <a:ext cx="1768516" cy="2288878"/>
        </p:xfrm>
        <a:graphic>
          <a:graphicData uri="http://schemas.openxmlformats.org/presentationml/2006/ole">
            <mc:AlternateContent xmlns:mc="http://schemas.openxmlformats.org/markup-compatibility/2006">
              <mc:Choice xmlns:v="urn:schemas-microsoft-com:vml" Requires="v">
                <p:oleObj spid="_x0000_s1067" name="Acrobat Document" r:id="rId9" imgW="5829156" imgH="7543672" progId="AcroExch.Document.DC">
                  <p:embed/>
                </p:oleObj>
              </mc:Choice>
              <mc:Fallback>
                <p:oleObj name="Acrobat Document" r:id="rId9" imgW="5829156" imgH="7543672" progId="AcroExch.Document.DC">
                  <p:embed/>
                  <p:pic>
                    <p:nvPicPr>
                      <p:cNvPr id="12" name="Object 11">
                        <a:extLst>
                          <a:ext uri="{FF2B5EF4-FFF2-40B4-BE49-F238E27FC236}">
                            <a16:creationId xmlns:a16="http://schemas.microsoft.com/office/drawing/2014/main" id="{527E2A6B-F848-4A27-AF35-8A64F3F5F774}"/>
                          </a:ext>
                        </a:extLst>
                      </p:cNvPr>
                      <p:cNvPicPr/>
                      <p:nvPr/>
                    </p:nvPicPr>
                    <p:blipFill>
                      <a:blip r:embed="rId10"/>
                      <a:stretch>
                        <a:fillRect/>
                      </a:stretch>
                    </p:blipFill>
                    <p:spPr>
                      <a:xfrm>
                        <a:off x="6374221" y="3564943"/>
                        <a:ext cx="1768516" cy="2288878"/>
                      </a:xfrm>
                      <a:prstGeom prst="rect">
                        <a:avLst/>
                      </a:prstGeom>
                    </p:spPr>
                  </p:pic>
                </p:oleObj>
              </mc:Fallback>
            </mc:AlternateContent>
          </a:graphicData>
        </a:graphic>
      </p:graphicFrame>
      <p:pic>
        <p:nvPicPr>
          <p:cNvPr id="13" name="Picture 4" descr="https://www.eachmindmatters.org/wp-content/uploads/2015/08/Generic-Tent-Cards-300x300.jpg">
            <a:extLst>
              <a:ext uri="{FF2B5EF4-FFF2-40B4-BE49-F238E27FC236}">
                <a16:creationId xmlns:a16="http://schemas.microsoft.com/office/drawing/2014/main" id="{BDC1C46B-4EF6-4BB2-BDE7-392DC1E82F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19950" y="895113"/>
            <a:ext cx="1327927" cy="132792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2525B63-B1CE-45E9-920F-8B87A1502A2E}"/>
              </a:ext>
            </a:extLst>
          </p:cNvPr>
          <p:cNvSpPr txBox="1"/>
          <p:nvPr/>
        </p:nvSpPr>
        <p:spPr>
          <a:xfrm>
            <a:off x="448056" y="5911884"/>
            <a:ext cx="8769096" cy="523220"/>
          </a:xfrm>
          <a:prstGeom prst="rect">
            <a:avLst/>
          </a:prstGeom>
          <a:noFill/>
        </p:spPr>
        <p:txBody>
          <a:bodyPr wrap="square" rtlCol="0">
            <a:spAutoFit/>
          </a:bodyPr>
          <a:lstStyle/>
          <a:p>
            <a:r>
              <a:rPr lang="en-US" sz="2800">
                <a:solidFill>
                  <a:srgbClr val="7030A0"/>
                </a:solidFill>
                <a:latin typeface="Calibri" panose="020F0502020204030204" pitchFamily="34" charset="0"/>
              </a:rPr>
              <a:t>EMMResourceCenter.org</a:t>
            </a:r>
          </a:p>
        </p:txBody>
      </p:sp>
      <p:sp>
        <p:nvSpPr>
          <p:cNvPr id="15" name="Content Placeholder 2">
            <a:extLst>
              <a:ext uri="{FF2B5EF4-FFF2-40B4-BE49-F238E27FC236}">
                <a16:creationId xmlns:a16="http://schemas.microsoft.com/office/drawing/2014/main" id="{F331F60D-7FFF-4FBB-A4BE-9E5BE701E67C}"/>
              </a:ext>
            </a:extLst>
          </p:cNvPr>
          <p:cNvSpPr txBox="1">
            <a:spLocks/>
          </p:cNvSpPr>
          <p:nvPr/>
        </p:nvSpPr>
        <p:spPr>
          <a:xfrm>
            <a:off x="562407" y="2693872"/>
            <a:ext cx="4256376" cy="2814980"/>
          </a:xfrm>
          <a:prstGeom prst="rect">
            <a:avLst/>
          </a:prstGeom>
        </p:spPr>
        <p:txBody>
          <a:bodyPr numCol="2">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1600">
                <a:latin typeface="Arial" panose="020B0604020202020204" pitchFamily="34" charset="0"/>
                <a:cs typeface="Arial" panose="020B0604020202020204" pitchFamily="34" charset="0"/>
              </a:rPr>
              <a:t>African American </a:t>
            </a:r>
          </a:p>
          <a:p>
            <a:pPr>
              <a:defRPr/>
            </a:pPr>
            <a:r>
              <a:rPr lang="en-US" sz="1600">
                <a:latin typeface="Arial" panose="020B0604020202020204" pitchFamily="34" charset="0"/>
                <a:cs typeface="Arial" panose="020B0604020202020204" pitchFamily="34" charset="0"/>
              </a:rPr>
              <a:t>API youth  </a:t>
            </a:r>
          </a:p>
          <a:p>
            <a:pPr>
              <a:defRPr/>
            </a:pPr>
            <a:r>
              <a:rPr lang="en-US" sz="1600">
                <a:latin typeface="Arial" panose="020B0604020202020204" pitchFamily="34" charset="0"/>
                <a:cs typeface="Arial" panose="020B0604020202020204" pitchFamily="34" charset="0"/>
              </a:rPr>
              <a:t>Cambodian  </a:t>
            </a:r>
          </a:p>
          <a:p>
            <a:pPr>
              <a:defRPr/>
            </a:pPr>
            <a:r>
              <a:rPr lang="en-US" sz="1600">
                <a:latin typeface="Arial" panose="020B0604020202020204" pitchFamily="34" charset="0"/>
                <a:cs typeface="Arial" panose="020B0604020202020204" pitchFamily="34" charset="0"/>
              </a:rPr>
              <a:t>Chinese </a:t>
            </a:r>
          </a:p>
          <a:p>
            <a:pPr>
              <a:defRPr/>
            </a:pPr>
            <a:r>
              <a:rPr lang="en-US" sz="1600">
                <a:latin typeface="Arial" panose="020B0604020202020204" pitchFamily="34" charset="0"/>
                <a:cs typeface="Arial" panose="020B0604020202020204" pitchFamily="34" charset="0"/>
              </a:rPr>
              <a:t>Filipino </a:t>
            </a:r>
          </a:p>
          <a:p>
            <a:pPr>
              <a:defRPr/>
            </a:pPr>
            <a:r>
              <a:rPr lang="en-US" sz="1600">
                <a:latin typeface="Arial" panose="020B0604020202020204" pitchFamily="34" charset="0"/>
                <a:cs typeface="Arial" panose="020B0604020202020204" pitchFamily="34" charset="0"/>
              </a:rPr>
              <a:t>General public </a:t>
            </a:r>
            <a:endParaRPr lang="en-US" sz="1600" i="1">
              <a:latin typeface="Arial" panose="020B0604020202020204" pitchFamily="34" charset="0"/>
              <a:cs typeface="Arial" panose="020B0604020202020204" pitchFamily="34" charset="0"/>
            </a:endParaRPr>
          </a:p>
          <a:p>
            <a:pPr>
              <a:defRPr/>
            </a:pPr>
            <a:r>
              <a:rPr lang="en-US" sz="1600">
                <a:latin typeface="Arial" panose="020B0604020202020204" pitchFamily="34" charset="0"/>
                <a:cs typeface="Arial" panose="020B0604020202020204" pitchFamily="34" charset="0"/>
              </a:rPr>
              <a:t>Hmong </a:t>
            </a:r>
          </a:p>
          <a:p>
            <a:pPr>
              <a:defRPr/>
            </a:pPr>
            <a:r>
              <a:rPr lang="en-US" sz="1600">
                <a:latin typeface="Arial" panose="020B0604020202020204" pitchFamily="34" charset="0"/>
                <a:cs typeface="Arial" panose="020B0604020202020204" pitchFamily="34" charset="0"/>
              </a:rPr>
              <a:t>Individuals in crisis </a:t>
            </a:r>
            <a:endParaRPr lang="en-US" sz="1600" i="1">
              <a:latin typeface="Arial" panose="020B0604020202020204" pitchFamily="34" charset="0"/>
              <a:cs typeface="Arial" panose="020B0604020202020204" pitchFamily="34" charset="0"/>
            </a:endParaRPr>
          </a:p>
          <a:p>
            <a:pPr>
              <a:defRPr/>
            </a:pPr>
            <a:r>
              <a:rPr lang="en-US" sz="1600">
                <a:latin typeface="Arial" panose="020B0604020202020204" pitchFamily="34" charset="0"/>
                <a:cs typeface="Arial" panose="020B0604020202020204" pitchFamily="34" charset="0"/>
              </a:rPr>
              <a:t>Korean </a:t>
            </a:r>
          </a:p>
          <a:p>
            <a:pPr>
              <a:defRPr/>
            </a:pPr>
            <a:r>
              <a:rPr lang="en-US" sz="1600">
                <a:latin typeface="Arial" panose="020B0604020202020204" pitchFamily="34" charset="0"/>
                <a:cs typeface="Arial" panose="020B0604020202020204" pitchFamily="34" charset="0"/>
              </a:rPr>
              <a:t>Lao</a:t>
            </a:r>
          </a:p>
          <a:p>
            <a:pPr>
              <a:defRPr/>
            </a:pPr>
            <a:r>
              <a:rPr lang="en-US" sz="1600">
                <a:latin typeface="Arial" panose="020B0604020202020204" pitchFamily="34" charset="0"/>
                <a:cs typeface="Arial" panose="020B0604020202020204" pitchFamily="34" charset="0"/>
              </a:rPr>
              <a:t>LGBTQ youth and young adults </a:t>
            </a:r>
            <a:endParaRPr lang="en-US" sz="1600" i="1">
              <a:latin typeface="Arial" panose="020B0604020202020204" pitchFamily="34" charset="0"/>
              <a:cs typeface="Arial" panose="020B0604020202020204" pitchFamily="34" charset="0"/>
            </a:endParaRPr>
          </a:p>
          <a:p>
            <a:pPr>
              <a:defRPr/>
            </a:pPr>
            <a:r>
              <a:rPr lang="en-US" sz="1600">
                <a:latin typeface="Arial" panose="020B0604020202020204" pitchFamily="34" charset="0"/>
                <a:cs typeface="Arial" panose="020B0604020202020204" pitchFamily="34" charset="0"/>
              </a:rPr>
              <a:t>Middle aged men </a:t>
            </a:r>
          </a:p>
          <a:p>
            <a:pPr>
              <a:defRPr/>
            </a:pPr>
            <a:r>
              <a:rPr lang="en-US" sz="1600">
                <a:latin typeface="Arial" panose="020B0604020202020204" pitchFamily="34" charset="0"/>
                <a:cs typeface="Arial" panose="020B0604020202020204" pitchFamily="34" charset="0"/>
              </a:rPr>
              <a:t>Spanish-speaking  </a:t>
            </a:r>
          </a:p>
          <a:p>
            <a:pPr>
              <a:defRPr/>
            </a:pPr>
            <a:r>
              <a:rPr lang="en-US" sz="1600">
                <a:latin typeface="Arial" panose="020B0604020202020204" pitchFamily="34" charset="0"/>
                <a:cs typeface="Arial" panose="020B0604020202020204" pitchFamily="34" charset="0"/>
              </a:rPr>
              <a:t>Vietnamese </a:t>
            </a:r>
          </a:p>
          <a:p>
            <a:pPr>
              <a:defRPr/>
            </a:pPr>
            <a:r>
              <a:rPr lang="en-US" sz="1600">
                <a:latin typeface="Arial" panose="020B0604020202020204" pitchFamily="34" charset="0"/>
                <a:cs typeface="Arial" panose="020B0604020202020204" pitchFamily="34" charset="0"/>
              </a:rPr>
              <a:t>Russian</a:t>
            </a:r>
            <a:r>
              <a:rPr lang="en-US" sz="1600" i="1">
                <a:latin typeface="Arial" panose="020B0604020202020204" pitchFamily="34" charset="0"/>
                <a:cs typeface="Arial" panose="020B0604020202020204" pitchFamily="34" charset="0"/>
              </a:rPr>
              <a:t> </a:t>
            </a:r>
          </a:p>
          <a:p>
            <a:pPr>
              <a:defRPr/>
            </a:pPr>
            <a:r>
              <a:rPr lang="en-US" sz="1600">
                <a:latin typeface="Arial" panose="020B0604020202020204" pitchFamily="34" charset="0"/>
                <a:cs typeface="Arial" panose="020B0604020202020204" pitchFamily="34" charset="0"/>
              </a:rPr>
              <a:t>Punjabi </a:t>
            </a:r>
          </a:p>
        </p:txBody>
      </p:sp>
      <p:pic>
        <p:nvPicPr>
          <p:cNvPr id="16" name="Picture 15">
            <a:extLst>
              <a:ext uri="{FF2B5EF4-FFF2-40B4-BE49-F238E27FC236}">
                <a16:creationId xmlns:a16="http://schemas.microsoft.com/office/drawing/2014/main" id="{3FCEF15F-6678-44CD-9745-5C1FAEE634E3}"/>
              </a:ext>
            </a:extLst>
          </p:cNvPr>
          <p:cNvPicPr>
            <a:picLocks noChangeAspect="1"/>
          </p:cNvPicPr>
          <p:nvPr/>
        </p:nvPicPr>
        <p:blipFill>
          <a:blip r:embed="rId12"/>
          <a:stretch>
            <a:fillRect/>
          </a:stretch>
        </p:blipFill>
        <p:spPr>
          <a:xfrm>
            <a:off x="10534591" y="4150123"/>
            <a:ext cx="1166609" cy="1166609"/>
          </a:xfrm>
          <a:prstGeom prst="rect">
            <a:avLst/>
          </a:prstGeom>
        </p:spPr>
      </p:pic>
      <p:pic>
        <p:nvPicPr>
          <p:cNvPr id="2" name="Picture 4" descr="http://resource-center.yourvoicecounts.org/sites/default/files/fili.jpg">
            <a:extLst>
              <a:ext uri="{FF2B5EF4-FFF2-40B4-BE49-F238E27FC236}">
                <a16:creationId xmlns:a16="http://schemas.microsoft.com/office/drawing/2014/main" id="{F75B24CC-49F7-45E4-9D24-BA6A51B1219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3938" y="1656226"/>
            <a:ext cx="1800627" cy="2331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19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7A7FA1B-A3D3-4CB2-9A46-F4A2666135A8}"/>
              </a:ext>
            </a:extLst>
          </p:cNvPr>
          <p:cNvPicPr>
            <a:picLocks noChangeAspect="1"/>
          </p:cNvPicPr>
          <p:nvPr/>
        </p:nvPicPr>
        <p:blipFill>
          <a:blip r:embed="rId3"/>
          <a:stretch>
            <a:fillRect/>
          </a:stretch>
        </p:blipFill>
        <p:spPr>
          <a:xfrm rot="20909887">
            <a:off x="9522586" y="2729860"/>
            <a:ext cx="2111653" cy="3162451"/>
          </a:xfrm>
          <a:prstGeom prst="rect">
            <a:avLst/>
          </a:prstGeom>
        </p:spPr>
      </p:pic>
      <p:sp>
        <p:nvSpPr>
          <p:cNvPr id="29" name="TextBox 28">
            <a:extLst>
              <a:ext uri="{FF2B5EF4-FFF2-40B4-BE49-F238E27FC236}">
                <a16:creationId xmlns:a16="http://schemas.microsoft.com/office/drawing/2014/main" id="{05723A45-275D-4086-81AD-E23CFEAC186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Title 1">
            <a:extLst>
              <a:ext uri="{FF2B5EF4-FFF2-40B4-BE49-F238E27FC236}">
                <a16:creationId xmlns:a16="http://schemas.microsoft.com/office/drawing/2014/main" id="{B7AB4BB8-8C30-4AB7-854C-947436DF9867}"/>
              </a:ext>
            </a:extLst>
          </p:cNvPr>
          <p:cNvSpPr txBox="1">
            <a:spLocks/>
          </p:cNvSpPr>
          <p:nvPr/>
        </p:nvSpPr>
        <p:spPr>
          <a:xfrm>
            <a:off x="-7633" y="382008"/>
            <a:ext cx="12207268"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Suicide Prevention Activation Kit 2020-2021</a:t>
            </a:r>
          </a:p>
        </p:txBody>
      </p:sp>
      <p:cxnSp>
        <p:nvCxnSpPr>
          <p:cNvPr id="4" name="Straight Connector 3">
            <a:extLst>
              <a:ext uri="{FF2B5EF4-FFF2-40B4-BE49-F238E27FC236}">
                <a16:creationId xmlns:a16="http://schemas.microsoft.com/office/drawing/2014/main" id="{27B63D46-4604-4FD8-A11F-3FA72EBABEB0}"/>
              </a:ext>
            </a:extLst>
          </p:cNvPr>
          <p:cNvCxnSpPr>
            <a:cxnSpLocks/>
          </p:cNvCxnSpPr>
          <p:nvPr/>
        </p:nvCxnSpPr>
        <p:spPr>
          <a:xfrm>
            <a:off x="6350251" y="2013505"/>
            <a:ext cx="22346" cy="3709611"/>
          </a:xfrm>
          <a:prstGeom prst="line">
            <a:avLst/>
          </a:prstGeom>
          <a:ln>
            <a:solidFill>
              <a:srgbClr val="00565D"/>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8E2165D-7E25-43E5-8C7A-C2F601B4EBB5}"/>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
        <p:nvSpPr>
          <p:cNvPr id="17" name="Rectangle 16">
            <a:extLst>
              <a:ext uri="{FF2B5EF4-FFF2-40B4-BE49-F238E27FC236}">
                <a16:creationId xmlns:a16="http://schemas.microsoft.com/office/drawing/2014/main" id="{290C0A93-6B35-4E8E-ACF9-27F142B66391}"/>
              </a:ext>
            </a:extLst>
          </p:cNvPr>
          <p:cNvSpPr/>
          <p:nvPr/>
        </p:nvSpPr>
        <p:spPr>
          <a:xfrm>
            <a:off x="86048" y="1088886"/>
            <a:ext cx="6332312" cy="4712252"/>
          </a:xfrm>
          <a:prstGeom prst="rect">
            <a:avLst/>
          </a:prstGeom>
        </p:spPr>
        <p:txBody>
          <a:bodyPr wrap="square">
            <a:spAutoFit/>
          </a:bodyPr>
          <a:lstStyle/>
          <a:p>
            <a:pPr>
              <a:lnSpc>
                <a:spcPct val="80000"/>
              </a:lnSpc>
              <a:buFont typeface="Arial"/>
              <a:buNone/>
              <a:defRPr/>
            </a:pPr>
            <a:endParaRPr lang="en-US" dirty="0">
              <a:solidFill>
                <a:srgbClr val="00565D"/>
              </a:solidFill>
              <a:latin typeface="Arial" panose="020B0604020202020204" pitchFamily="34" charset="0"/>
              <a:cs typeface="Arial" panose="020B0604020202020204" pitchFamily="34" charset="0"/>
            </a:endParaRPr>
          </a:p>
          <a:p>
            <a:pPr>
              <a:lnSpc>
                <a:spcPct val="80000"/>
              </a:lnSpc>
              <a:buFont typeface="Arial"/>
              <a:buNone/>
              <a:defRPr/>
            </a:pPr>
            <a:r>
              <a:rPr lang="en-US" sz="2800" dirty="0">
                <a:solidFill>
                  <a:srgbClr val="00565D"/>
                </a:solidFill>
                <a:cs typeface="Arial" panose="020B0604020202020204" pitchFamily="34" charset="0"/>
              </a:rPr>
              <a:t>The Online Activation Kit Includes resources that can be used year-round:</a:t>
            </a:r>
          </a:p>
          <a:p>
            <a:pPr>
              <a:lnSpc>
                <a:spcPct val="80000"/>
              </a:lnSpc>
              <a:spcAft>
                <a:spcPts val="800"/>
              </a:spcAft>
              <a:defRPr/>
            </a:pPr>
            <a:endParaRPr lang="en-US" dirty="0">
              <a:solidFill>
                <a:srgbClr val="00565D"/>
              </a:solidFill>
              <a:cs typeface="Arial" panose="020B0604020202020204" pitchFamily="34" charset="0"/>
            </a:endParaRPr>
          </a:p>
          <a:p>
            <a:pPr marL="342900" indent="-342900">
              <a:lnSpc>
                <a:spcPct val="80000"/>
              </a:lnSpc>
              <a:spcAft>
                <a:spcPts val="800"/>
              </a:spcAft>
              <a:buFont typeface="Arial" panose="020B0604020202020204" pitchFamily="34" charset="0"/>
              <a:buChar char="•"/>
              <a:defRPr/>
            </a:pPr>
            <a:r>
              <a:rPr lang="en-US" sz="2400" dirty="0">
                <a:solidFill>
                  <a:srgbClr val="00565D"/>
                </a:solidFill>
                <a:cs typeface="Arial" panose="020B0604020202020204" pitchFamily="34" charset="0"/>
              </a:rPr>
              <a:t>Virtual Activity Guide</a:t>
            </a:r>
          </a:p>
          <a:p>
            <a:pPr marL="342900" indent="-342900">
              <a:lnSpc>
                <a:spcPct val="80000"/>
              </a:lnSpc>
              <a:spcAft>
                <a:spcPts val="800"/>
              </a:spcAft>
              <a:buFont typeface="Arial" panose="020B0604020202020204" pitchFamily="34" charset="0"/>
              <a:buChar char="•"/>
              <a:defRPr/>
            </a:pPr>
            <a:r>
              <a:rPr lang="en-US" sz="2400" dirty="0">
                <a:solidFill>
                  <a:srgbClr val="00565D"/>
                </a:solidFill>
                <a:cs typeface="Arial" panose="020B0604020202020204" pitchFamily="34" charset="0"/>
              </a:rPr>
              <a:t>Social Media Posts (English and Spanish) </a:t>
            </a:r>
          </a:p>
          <a:p>
            <a:pPr marL="342900" indent="-342900">
              <a:lnSpc>
                <a:spcPct val="80000"/>
              </a:lnSpc>
              <a:spcAft>
                <a:spcPts val="800"/>
              </a:spcAft>
              <a:buFont typeface="Arial" panose="020B0604020202020204" pitchFamily="34" charset="0"/>
              <a:buChar char="•"/>
              <a:defRPr/>
            </a:pPr>
            <a:r>
              <a:rPr lang="en-US" sz="2400" dirty="0">
                <a:solidFill>
                  <a:srgbClr val="00565D"/>
                </a:solidFill>
                <a:cs typeface="Arial" panose="020B0604020202020204" pitchFamily="34" charset="0"/>
              </a:rPr>
              <a:t>Drop-in Articles (English and Spanish) </a:t>
            </a:r>
          </a:p>
          <a:p>
            <a:pPr marL="342900" indent="-342900">
              <a:lnSpc>
                <a:spcPct val="80000"/>
              </a:lnSpc>
              <a:spcAft>
                <a:spcPts val="800"/>
              </a:spcAft>
              <a:buFont typeface="Arial" panose="020B0604020202020204" pitchFamily="34" charset="0"/>
              <a:buChar char="•"/>
              <a:defRPr/>
            </a:pPr>
            <a:r>
              <a:rPr lang="en-US" sz="2400" dirty="0">
                <a:solidFill>
                  <a:srgbClr val="00565D"/>
                </a:solidFill>
                <a:cs typeface="Arial" panose="020B0604020202020204" pitchFamily="34" charset="0"/>
              </a:rPr>
              <a:t>Social Emotional Learning Resources</a:t>
            </a:r>
          </a:p>
          <a:p>
            <a:pPr marL="342900" indent="-342900">
              <a:lnSpc>
                <a:spcPct val="80000"/>
              </a:lnSpc>
              <a:spcAft>
                <a:spcPts val="800"/>
              </a:spcAft>
              <a:buFont typeface="Arial" panose="020B0604020202020204" pitchFamily="34" charset="0"/>
              <a:buChar char="•"/>
              <a:defRPr/>
            </a:pPr>
            <a:r>
              <a:rPr lang="en-US" sz="2400" dirty="0">
                <a:solidFill>
                  <a:srgbClr val="00565D"/>
                </a:solidFill>
                <a:cs typeface="Arial" panose="020B0604020202020204" pitchFamily="34" charset="0"/>
              </a:rPr>
              <a:t>Suicide Prevention and Substance Use Resources</a:t>
            </a:r>
          </a:p>
          <a:p>
            <a:pPr marL="342900" indent="-342900">
              <a:lnSpc>
                <a:spcPct val="80000"/>
              </a:lnSpc>
              <a:spcAft>
                <a:spcPts val="800"/>
              </a:spcAft>
              <a:buFont typeface="Arial" panose="020B0604020202020204" pitchFamily="34" charset="0"/>
              <a:buChar char="•"/>
              <a:defRPr/>
            </a:pPr>
            <a:r>
              <a:rPr lang="en-US" sz="2400" dirty="0">
                <a:solidFill>
                  <a:srgbClr val="00565D"/>
                </a:solidFill>
                <a:cs typeface="Arial" panose="020B0604020202020204" pitchFamily="34" charset="0"/>
              </a:rPr>
              <a:t>Links to Helpful Resources &amp; Messaging </a:t>
            </a:r>
          </a:p>
          <a:p>
            <a:pPr marL="342900" indent="-342900">
              <a:lnSpc>
                <a:spcPct val="80000"/>
              </a:lnSpc>
              <a:spcAft>
                <a:spcPts val="800"/>
              </a:spcAft>
              <a:buFont typeface="Arial" panose="020B0604020202020204" pitchFamily="34" charset="0"/>
              <a:buChar char="•"/>
              <a:defRPr/>
            </a:pPr>
            <a:r>
              <a:rPr lang="en-US" sz="2400" dirty="0">
                <a:solidFill>
                  <a:srgbClr val="00565D"/>
                </a:solidFill>
                <a:cs typeface="Arial" panose="020B0604020202020204" pitchFamily="34" charset="0"/>
              </a:rPr>
              <a:t>Links to Know the Signs resources</a:t>
            </a:r>
          </a:p>
          <a:p>
            <a:pPr marL="342900" indent="-342900">
              <a:lnSpc>
                <a:spcPct val="80000"/>
              </a:lnSpc>
              <a:spcAft>
                <a:spcPts val="800"/>
              </a:spcAft>
              <a:buFont typeface="Arial" panose="020B0604020202020204" pitchFamily="34" charset="0"/>
              <a:buChar char="•"/>
              <a:defRPr/>
            </a:pPr>
            <a:r>
              <a:rPr lang="en-US" sz="2400" dirty="0">
                <a:solidFill>
                  <a:srgbClr val="00565D"/>
                </a:solidFill>
                <a:cs typeface="Arial" panose="020B0604020202020204" pitchFamily="34" charset="0"/>
              </a:rPr>
              <a:t>Links to COVID-19 mental health resources </a:t>
            </a:r>
          </a:p>
        </p:txBody>
      </p:sp>
      <p:sp>
        <p:nvSpPr>
          <p:cNvPr id="20" name="Rectangle 19">
            <a:extLst>
              <a:ext uri="{FF2B5EF4-FFF2-40B4-BE49-F238E27FC236}">
                <a16:creationId xmlns:a16="http://schemas.microsoft.com/office/drawing/2014/main" id="{D398D5EB-7D8E-4A88-83FD-F540A90E9025}"/>
              </a:ext>
            </a:extLst>
          </p:cNvPr>
          <p:cNvSpPr/>
          <p:nvPr/>
        </p:nvSpPr>
        <p:spPr>
          <a:xfrm>
            <a:off x="6316073" y="6025470"/>
            <a:ext cx="517115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565D"/>
                </a:solidFill>
                <a:effectLst/>
                <a:uLnTx/>
                <a:uFillTx/>
              </a:rPr>
              <a:t>www.eachmindmatters.org/SPW2020/</a:t>
            </a:r>
          </a:p>
        </p:txBody>
      </p:sp>
      <p:pic>
        <p:nvPicPr>
          <p:cNvPr id="3" name="Picture 2">
            <a:extLst>
              <a:ext uri="{FF2B5EF4-FFF2-40B4-BE49-F238E27FC236}">
                <a16:creationId xmlns:a16="http://schemas.microsoft.com/office/drawing/2014/main" id="{E68AA19A-3D74-4715-BD1F-7E2AD0B97BB3}"/>
              </a:ext>
            </a:extLst>
          </p:cNvPr>
          <p:cNvPicPr>
            <a:picLocks noChangeAspect="1"/>
          </p:cNvPicPr>
          <p:nvPr/>
        </p:nvPicPr>
        <p:blipFill>
          <a:blip r:embed="rId5"/>
          <a:stretch>
            <a:fillRect/>
          </a:stretch>
        </p:blipFill>
        <p:spPr>
          <a:xfrm>
            <a:off x="7014885" y="2536533"/>
            <a:ext cx="2407387" cy="348456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F4262C3C-9E05-4B42-9801-30873E794530}"/>
              </a:ext>
            </a:extLst>
          </p:cNvPr>
          <p:cNvPicPr>
            <a:picLocks noChangeAspect="1"/>
          </p:cNvPicPr>
          <p:nvPr/>
        </p:nvPicPr>
        <p:blipFill>
          <a:blip r:embed="rId6"/>
          <a:stretch>
            <a:fillRect/>
          </a:stretch>
        </p:blipFill>
        <p:spPr>
          <a:xfrm>
            <a:off x="6859461" y="1365705"/>
            <a:ext cx="4850311" cy="15736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0209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6A9863-8B89-4D71-A3AB-B1632D3DCCD7}"/>
              </a:ext>
            </a:extLst>
          </p:cNvPr>
          <p:cNvSpPr>
            <a:spLocks noGrp="1"/>
          </p:cNvSpPr>
          <p:nvPr>
            <p:ph type="sldNum" sz="quarter" idx="12"/>
          </p:nvPr>
        </p:nvSpPr>
        <p:spPr/>
        <p:txBody>
          <a:bodyPr/>
          <a:lstStyle/>
          <a:p>
            <a:fld id="{EC55A2A8-1699-F349-BD69-94D70798E06E}" type="slidenum">
              <a:rPr lang="en-US" smtClean="0"/>
              <a:pPr/>
              <a:t>46</a:t>
            </a:fld>
            <a:endParaRPr lang="en-US" dirty="0"/>
          </a:p>
        </p:txBody>
      </p:sp>
      <p:pic>
        <p:nvPicPr>
          <p:cNvPr id="3" name="Picture 2">
            <a:extLst>
              <a:ext uri="{FF2B5EF4-FFF2-40B4-BE49-F238E27FC236}">
                <a16:creationId xmlns:a16="http://schemas.microsoft.com/office/drawing/2014/main" id="{92EDB0AA-308F-4F4D-A5D2-337C9A8D54C7}"/>
              </a:ext>
            </a:extLst>
          </p:cNvPr>
          <p:cNvPicPr>
            <a:picLocks noChangeAspect="1"/>
          </p:cNvPicPr>
          <p:nvPr/>
        </p:nvPicPr>
        <p:blipFill>
          <a:blip r:embed="rId3"/>
          <a:stretch>
            <a:fillRect/>
          </a:stretch>
        </p:blipFill>
        <p:spPr>
          <a:xfrm>
            <a:off x="1588394" y="826526"/>
            <a:ext cx="9144000" cy="4870096"/>
          </a:xfrm>
          <a:prstGeom prst="rect">
            <a:avLst/>
          </a:prstGeom>
        </p:spPr>
      </p:pic>
      <p:sp>
        <p:nvSpPr>
          <p:cNvPr id="5" name="TextBox 4">
            <a:extLst>
              <a:ext uri="{FF2B5EF4-FFF2-40B4-BE49-F238E27FC236}">
                <a16:creationId xmlns:a16="http://schemas.microsoft.com/office/drawing/2014/main" id="{161E0030-992E-4AE8-8361-D387B491294F}"/>
              </a:ext>
            </a:extLst>
          </p:cNvPr>
          <p:cNvSpPr txBox="1"/>
          <p:nvPr/>
        </p:nvSpPr>
        <p:spPr>
          <a:xfrm>
            <a:off x="1932904" y="5684995"/>
            <a:ext cx="9649496" cy="323165"/>
          </a:xfrm>
          <a:prstGeom prst="rect">
            <a:avLst/>
          </a:prstGeom>
          <a:noFill/>
        </p:spPr>
        <p:txBody>
          <a:bodyPr wrap="square">
            <a:spAutoFit/>
          </a:bodyPr>
          <a:lstStyle/>
          <a:p>
            <a:r>
              <a:rPr lang="en-US" sz="1500" dirty="0">
                <a:solidFill>
                  <a:schemeClr val="tx2"/>
                </a:solidFill>
                <a:hlinkClick r:id="rId4">
                  <a:extLst>
                    <a:ext uri="{A12FA001-AC4F-418D-AE19-62706E023703}">
                      <ahyp:hlinkClr xmlns:ahyp="http://schemas.microsoft.com/office/drawing/2018/hyperlinkcolor" val="tx"/>
                    </a:ext>
                  </a:extLst>
                </a:hlinkClick>
              </a:rPr>
              <a:t>https://www.sprc.org/resources-programs/creating-linguistically-culturally-competent-suicide-prevention-materials</a:t>
            </a:r>
            <a:endParaRPr lang="en-US" sz="1500" dirty="0">
              <a:solidFill>
                <a:schemeClr val="tx2"/>
              </a:solidFill>
            </a:endParaRPr>
          </a:p>
        </p:txBody>
      </p:sp>
    </p:spTree>
    <p:extLst>
      <p:ext uri="{BB962C8B-B14F-4D97-AF65-F5344CB8AC3E}">
        <p14:creationId xmlns:p14="http://schemas.microsoft.com/office/powerpoint/2010/main" val="3798971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DB4A531C-F11B-4F3E-945C-DDDD69782430}"/>
              </a:ext>
            </a:extLst>
          </p:cNvPr>
          <p:cNvSpPr txBox="1"/>
          <p:nvPr/>
        </p:nvSpPr>
        <p:spPr>
          <a:xfrm>
            <a:off x="2967318" y="1633186"/>
            <a:ext cx="9144000" cy="4416050"/>
          </a:xfrm>
          <a:prstGeom prst="rect">
            <a:avLst/>
          </a:prstGeom>
          <a:solidFill>
            <a:schemeClr val="bg1">
              <a:lumMod val="85000"/>
            </a:schemeClr>
          </a:solidFill>
        </p:spPr>
        <p:txBody>
          <a:bodyPr wrap="square" rtlCol="0">
            <a:spAutoFit/>
          </a:bodyPr>
          <a:lstStyle/>
          <a:p>
            <a:endParaRPr lang="en-US" sz="1800" dirty="0"/>
          </a:p>
        </p:txBody>
      </p:sp>
      <p:sp>
        <p:nvSpPr>
          <p:cNvPr id="13" name="Slide Number Placeholder 3">
            <a:extLst>
              <a:ext uri="{FF2B5EF4-FFF2-40B4-BE49-F238E27FC236}">
                <a16:creationId xmlns:a16="http://schemas.microsoft.com/office/drawing/2014/main" id="{8D26CF9E-1310-44BF-A9C1-B95F07EA1F42}"/>
              </a:ext>
            </a:extLst>
          </p:cNvPr>
          <p:cNvSpPr>
            <a:spLocks noGrp="1"/>
          </p:cNvSpPr>
          <p:nvPr>
            <p:ph type="sldNum" sz="quarter" idx="12"/>
          </p:nvPr>
        </p:nvSpPr>
        <p:spPr>
          <a:xfrm>
            <a:off x="8077200" y="6356351"/>
            <a:ext cx="2133600" cy="365125"/>
          </a:xfrm>
        </p:spPr>
        <p:txBody>
          <a:bodyPr/>
          <a:lstStyle/>
          <a:p>
            <a:fld id="{EC55A2A8-1699-F349-BD69-94D70798E06E}" type="slidenum">
              <a:rPr lang="en-US" smtClean="0"/>
              <a:pPr/>
              <a:t>47</a:t>
            </a:fld>
            <a:endParaRPr lang="en-US" dirty="0"/>
          </a:p>
        </p:txBody>
      </p:sp>
      <p:sp>
        <p:nvSpPr>
          <p:cNvPr id="5" name="TextBox 4">
            <a:extLst>
              <a:ext uri="{FF2B5EF4-FFF2-40B4-BE49-F238E27FC236}">
                <a16:creationId xmlns:a16="http://schemas.microsoft.com/office/drawing/2014/main" id="{1FF95341-B6C6-498C-8EB3-99564ABD5B9E}"/>
              </a:ext>
            </a:extLst>
          </p:cNvPr>
          <p:cNvSpPr txBox="1"/>
          <p:nvPr/>
        </p:nvSpPr>
        <p:spPr>
          <a:xfrm>
            <a:off x="159927" y="128251"/>
            <a:ext cx="8383438" cy="707886"/>
          </a:xfrm>
          <a:prstGeom prst="rect">
            <a:avLst/>
          </a:prstGeom>
          <a:noFill/>
        </p:spPr>
        <p:txBody>
          <a:bodyPr wrap="square">
            <a:spAutoFit/>
          </a:bodyPr>
          <a:lstStyle/>
          <a:p>
            <a:pPr defTabSz="914335">
              <a:defRPr/>
            </a:pPr>
            <a:r>
              <a:rPr lang="en-US" sz="4000" dirty="0"/>
              <a:t>Cultural Resources Animation</a:t>
            </a:r>
          </a:p>
        </p:txBody>
      </p:sp>
      <p:pic>
        <p:nvPicPr>
          <p:cNvPr id="4" name="Picture 3" descr="A group of people around each other&#10;&#10;Description automatically generated">
            <a:extLst>
              <a:ext uri="{FF2B5EF4-FFF2-40B4-BE49-F238E27FC236}">
                <a16:creationId xmlns:a16="http://schemas.microsoft.com/office/drawing/2014/main" id="{FE6BD2BB-FC74-434F-85E4-908FD8B89267}"/>
              </a:ext>
            </a:extLst>
          </p:cNvPr>
          <p:cNvPicPr>
            <a:picLocks noChangeAspect="1"/>
          </p:cNvPicPr>
          <p:nvPr/>
        </p:nvPicPr>
        <p:blipFill>
          <a:blip r:embed="rId5"/>
          <a:stretch>
            <a:fillRect/>
          </a:stretch>
        </p:blipFill>
        <p:spPr>
          <a:xfrm>
            <a:off x="3105646" y="1694000"/>
            <a:ext cx="1970870" cy="1960454"/>
          </a:xfrm>
          <a:prstGeom prst="rect">
            <a:avLst/>
          </a:prstGeom>
        </p:spPr>
      </p:pic>
      <p:pic>
        <p:nvPicPr>
          <p:cNvPr id="7" name="Picture 6" descr="A picture containing text, photo, person, group&#10;&#10;Description automatically generated">
            <a:extLst>
              <a:ext uri="{FF2B5EF4-FFF2-40B4-BE49-F238E27FC236}">
                <a16:creationId xmlns:a16="http://schemas.microsoft.com/office/drawing/2014/main" id="{685B275F-FBFA-4D46-8C43-BD29669C8C47}"/>
              </a:ext>
            </a:extLst>
          </p:cNvPr>
          <p:cNvPicPr>
            <a:picLocks noChangeAspect="1"/>
          </p:cNvPicPr>
          <p:nvPr/>
        </p:nvPicPr>
        <p:blipFill rotWithShape="1">
          <a:blip r:embed="rId6"/>
          <a:srcRect r="1539"/>
          <a:stretch/>
        </p:blipFill>
        <p:spPr>
          <a:xfrm>
            <a:off x="7372442" y="3810202"/>
            <a:ext cx="1998060" cy="2007790"/>
          </a:xfrm>
          <a:prstGeom prst="rect">
            <a:avLst/>
          </a:prstGeom>
        </p:spPr>
      </p:pic>
      <p:pic>
        <p:nvPicPr>
          <p:cNvPr id="9" name="Picture 8" descr="A picture containing device, food&#10;&#10;Description automatically generated">
            <a:extLst>
              <a:ext uri="{FF2B5EF4-FFF2-40B4-BE49-F238E27FC236}">
                <a16:creationId xmlns:a16="http://schemas.microsoft.com/office/drawing/2014/main" id="{A779F5A1-7A3D-484B-AF9E-4A3C18C94AFB}"/>
              </a:ext>
            </a:extLst>
          </p:cNvPr>
          <p:cNvPicPr>
            <a:picLocks noChangeAspect="1"/>
          </p:cNvPicPr>
          <p:nvPr/>
        </p:nvPicPr>
        <p:blipFill>
          <a:blip r:embed="rId7"/>
          <a:stretch>
            <a:fillRect/>
          </a:stretch>
        </p:blipFill>
        <p:spPr>
          <a:xfrm>
            <a:off x="5219458" y="1715388"/>
            <a:ext cx="1980987" cy="1991510"/>
          </a:xfrm>
          <a:prstGeom prst="rect">
            <a:avLst/>
          </a:prstGeom>
        </p:spPr>
      </p:pic>
      <p:pic>
        <p:nvPicPr>
          <p:cNvPr id="11" name="Picture 10" descr="A person holding a sign&#10;&#10;Description automatically generated">
            <a:extLst>
              <a:ext uri="{FF2B5EF4-FFF2-40B4-BE49-F238E27FC236}">
                <a16:creationId xmlns:a16="http://schemas.microsoft.com/office/drawing/2014/main" id="{3ECDA186-C389-46A6-93B1-922B1939918C}"/>
              </a:ext>
            </a:extLst>
          </p:cNvPr>
          <p:cNvPicPr>
            <a:picLocks noChangeAspect="1"/>
          </p:cNvPicPr>
          <p:nvPr/>
        </p:nvPicPr>
        <p:blipFill>
          <a:blip r:embed="rId8"/>
          <a:stretch>
            <a:fillRect/>
          </a:stretch>
        </p:blipFill>
        <p:spPr>
          <a:xfrm>
            <a:off x="5257049" y="3789100"/>
            <a:ext cx="1943396" cy="1958964"/>
          </a:xfrm>
          <a:prstGeom prst="rect">
            <a:avLst/>
          </a:prstGeom>
        </p:spPr>
      </p:pic>
      <p:pic>
        <p:nvPicPr>
          <p:cNvPr id="15" name="Picture 14" descr="A close up of a girl&#10;&#10;Description automatically generated">
            <a:extLst>
              <a:ext uri="{FF2B5EF4-FFF2-40B4-BE49-F238E27FC236}">
                <a16:creationId xmlns:a16="http://schemas.microsoft.com/office/drawing/2014/main" id="{FF8B4913-FC3E-4600-A473-2266F4C19253}"/>
              </a:ext>
            </a:extLst>
          </p:cNvPr>
          <p:cNvPicPr>
            <a:picLocks noChangeAspect="1"/>
          </p:cNvPicPr>
          <p:nvPr/>
        </p:nvPicPr>
        <p:blipFill>
          <a:blip r:embed="rId9"/>
          <a:stretch>
            <a:fillRect/>
          </a:stretch>
        </p:blipFill>
        <p:spPr>
          <a:xfrm>
            <a:off x="3124710" y="3779630"/>
            <a:ext cx="1932742" cy="1943036"/>
          </a:xfrm>
          <a:prstGeom prst="rect">
            <a:avLst/>
          </a:prstGeom>
        </p:spPr>
      </p:pic>
      <p:pic>
        <p:nvPicPr>
          <p:cNvPr id="17" name="Picture 16" descr="A person posing for a picture&#10;&#10;Description automatically generated">
            <a:extLst>
              <a:ext uri="{FF2B5EF4-FFF2-40B4-BE49-F238E27FC236}">
                <a16:creationId xmlns:a16="http://schemas.microsoft.com/office/drawing/2014/main" id="{0B605F2F-C46A-4F5D-BA2D-CDF60A6725A2}"/>
              </a:ext>
            </a:extLst>
          </p:cNvPr>
          <p:cNvPicPr>
            <a:picLocks noChangeAspect="1"/>
          </p:cNvPicPr>
          <p:nvPr/>
        </p:nvPicPr>
        <p:blipFill>
          <a:blip r:embed="rId10"/>
          <a:stretch>
            <a:fillRect/>
          </a:stretch>
        </p:blipFill>
        <p:spPr>
          <a:xfrm>
            <a:off x="7380980" y="1704309"/>
            <a:ext cx="1980987" cy="1970408"/>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C309ABA1-AB55-4FD3-9031-16E0C375B3C5}"/>
              </a:ext>
            </a:extLst>
          </p:cNvPr>
          <p:cNvPicPr>
            <a:picLocks noChangeAspect="1"/>
          </p:cNvPicPr>
          <p:nvPr/>
        </p:nvPicPr>
        <p:blipFill>
          <a:blip r:embed="rId11"/>
          <a:stretch>
            <a:fillRect/>
          </a:stretch>
        </p:blipFill>
        <p:spPr>
          <a:xfrm>
            <a:off x="9520518" y="2158591"/>
            <a:ext cx="2411896" cy="2404706"/>
          </a:xfrm>
          <a:prstGeom prst="rect">
            <a:avLst/>
          </a:prstGeom>
        </p:spPr>
      </p:pic>
      <p:pic>
        <p:nvPicPr>
          <p:cNvPr id="14" name="Cultural Animation_Video_Facebook">
            <a:hlinkClick r:id="" action="ppaction://media"/>
            <a:extLst>
              <a:ext uri="{FF2B5EF4-FFF2-40B4-BE49-F238E27FC236}">
                <a16:creationId xmlns:a16="http://schemas.microsoft.com/office/drawing/2014/main" id="{31279C1E-6548-4F46-9866-AFFA17EF640D}"/>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915535" y="1539462"/>
            <a:ext cx="4160981" cy="2177580"/>
          </a:xfrm>
          <a:prstGeom prst="rect">
            <a:avLst/>
          </a:prstGeom>
        </p:spPr>
      </p:pic>
    </p:spTree>
    <p:extLst>
      <p:ext uri="{BB962C8B-B14F-4D97-AF65-F5344CB8AC3E}">
        <p14:creationId xmlns:p14="http://schemas.microsoft.com/office/powerpoint/2010/main" val="407821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3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8EF7D-4C2F-4A4D-A3BA-FD862940FE1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5723A45-275D-4086-81AD-E23CFEAC186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Title 1">
            <a:extLst>
              <a:ext uri="{FF2B5EF4-FFF2-40B4-BE49-F238E27FC236}">
                <a16:creationId xmlns:a16="http://schemas.microsoft.com/office/drawing/2014/main" id="{B7AB4BB8-8C30-4AB7-854C-947436DF9867}"/>
              </a:ext>
            </a:extLst>
          </p:cNvPr>
          <p:cNvSpPr txBox="1">
            <a:spLocks/>
          </p:cNvSpPr>
          <p:nvPr/>
        </p:nvSpPr>
        <p:spPr>
          <a:xfrm>
            <a:off x="-7633" y="382008"/>
            <a:ext cx="12207268"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Local Resources and Events</a:t>
            </a:r>
          </a:p>
        </p:txBody>
      </p:sp>
      <p:cxnSp>
        <p:nvCxnSpPr>
          <p:cNvPr id="4" name="Straight Connector 3">
            <a:extLst>
              <a:ext uri="{FF2B5EF4-FFF2-40B4-BE49-F238E27FC236}">
                <a16:creationId xmlns:a16="http://schemas.microsoft.com/office/drawing/2014/main" id="{27B63D46-4604-4FD8-A11F-3FA72EBABEB0}"/>
              </a:ext>
            </a:extLst>
          </p:cNvPr>
          <p:cNvCxnSpPr>
            <a:cxnSpLocks/>
          </p:cNvCxnSpPr>
          <p:nvPr/>
        </p:nvCxnSpPr>
        <p:spPr>
          <a:xfrm>
            <a:off x="4338137" y="1721689"/>
            <a:ext cx="0" cy="443185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talk blue-02.png" descr="/Users/administrator/Desktop/talk blue-02.png">
            <a:extLst>
              <a:ext uri="{FF2B5EF4-FFF2-40B4-BE49-F238E27FC236}">
                <a16:creationId xmlns:a16="http://schemas.microsoft.com/office/drawing/2014/main" id="{92DE78E3-D8CA-4B68-910C-FB0552D1A85E}"/>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flipH="1">
            <a:off x="399306" y="2877424"/>
            <a:ext cx="3182095" cy="4180559"/>
          </a:xfrm>
          <a:prstGeom prst="rect">
            <a:avLst/>
          </a:prstGeom>
        </p:spPr>
      </p:pic>
      <p:sp>
        <p:nvSpPr>
          <p:cNvPr id="10" name="Content Placeholder 1">
            <a:extLst>
              <a:ext uri="{FF2B5EF4-FFF2-40B4-BE49-F238E27FC236}">
                <a16:creationId xmlns:a16="http://schemas.microsoft.com/office/drawing/2014/main" id="{70110D95-2084-474A-B03A-C0BE593A7A98}"/>
              </a:ext>
            </a:extLst>
          </p:cNvPr>
          <p:cNvSpPr txBox="1">
            <a:spLocks/>
          </p:cNvSpPr>
          <p:nvPr/>
        </p:nvSpPr>
        <p:spPr bwMode="auto">
          <a:xfrm>
            <a:off x="5439392" y="2969823"/>
            <a:ext cx="5696694" cy="2672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600"/>
              </a:spcBef>
              <a:spcAft>
                <a:spcPct val="0"/>
              </a:spcAft>
              <a:buClr>
                <a:srgbClr val="646E7B"/>
              </a:buClr>
              <a:buSzPct val="71000"/>
              <a:buNone/>
              <a:tabLst/>
              <a:defRPr/>
            </a:pPr>
            <a:r>
              <a:rPr kumimoji="0" lang="en-US" sz="3200" b="0" i="1" u="none" strike="noStrike" kern="1200" cap="none" spc="0" normalizeH="0" baseline="0" noProof="0" dirty="0">
                <a:ln>
                  <a:noFill/>
                </a:ln>
                <a:solidFill>
                  <a:srgbClr val="00565D"/>
                </a:solidFill>
                <a:effectLst/>
                <a:uLnTx/>
                <a:uFillTx/>
                <a:latin typeface="Arial"/>
                <a:cs typeface="Arial"/>
              </a:rPr>
              <a:t>Insert information about local events and resources here.</a:t>
            </a:r>
          </a:p>
        </p:txBody>
      </p:sp>
    </p:spTree>
    <p:extLst>
      <p:ext uri="{BB962C8B-B14F-4D97-AF65-F5344CB8AC3E}">
        <p14:creationId xmlns:p14="http://schemas.microsoft.com/office/powerpoint/2010/main" val="186533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E9F841E-6913-41D7-925C-40759A45A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982" y="1016133"/>
            <a:ext cx="5489919" cy="3844456"/>
          </a:xfrm>
          <a:prstGeom prst="rect">
            <a:avLst/>
          </a:prstGeom>
        </p:spPr>
      </p:pic>
      <p:sp>
        <p:nvSpPr>
          <p:cNvPr id="2" name="Rectangle 1">
            <a:extLst>
              <a:ext uri="{FF2B5EF4-FFF2-40B4-BE49-F238E27FC236}">
                <a16:creationId xmlns:a16="http://schemas.microsoft.com/office/drawing/2014/main" id="{E86421EC-6D2C-40E5-B6F7-491F52E1C1E6}"/>
              </a:ext>
            </a:extLst>
          </p:cNvPr>
          <p:cNvSpPr/>
          <p:nvPr/>
        </p:nvSpPr>
        <p:spPr>
          <a:xfrm>
            <a:off x="3649752" y="2522862"/>
            <a:ext cx="829360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panose="020F0302020204030204"/>
                <a:ea typeface="+mn-ea"/>
                <a:cs typeface="+mn-cs"/>
              </a:rPr>
              <a:t>Q&amp;A</a:t>
            </a:r>
            <a:endParaRPr kumimoji="0" lang="en-US" sz="4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Slide Number Placeholder 3">
            <a:extLst>
              <a:ext uri="{FF2B5EF4-FFF2-40B4-BE49-F238E27FC236}">
                <a16:creationId xmlns:a16="http://schemas.microsoft.com/office/drawing/2014/main" id="{CCED2C8A-879C-4B8C-9C21-1284F12491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2B980-0130-4797-AE54-66FBBA1E27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BEE5805-0DAE-4683-90F6-30380D5664BC}"/>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1035915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3522C9F-03B3-4347-BAF7-B5795C2443FE}"/>
              </a:ext>
            </a:extLst>
          </p:cNvPr>
          <p:cNvSpPr txBox="1"/>
          <p:nvPr/>
        </p:nvSpPr>
        <p:spPr>
          <a:xfrm>
            <a:off x="0" y="0"/>
            <a:ext cx="1466193" cy="7017306"/>
          </a:xfrm>
          <a:prstGeom prst="rect">
            <a:avLst/>
          </a:prstGeom>
          <a:solidFill>
            <a:srgbClr val="1F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19E423-7A3F-41C6-BBE9-7C83654F7845}"/>
              </a:ext>
            </a:extLst>
          </p:cNvPr>
          <p:cNvSpPr txBox="1"/>
          <p:nvPr/>
        </p:nvSpPr>
        <p:spPr>
          <a:xfrm>
            <a:off x="2405555" y="506803"/>
            <a:ext cx="8847083" cy="5171737"/>
          </a:xfrm>
          <a:prstGeom prst="rect">
            <a:avLst/>
          </a:prstGeom>
          <a:noFill/>
        </p:spPr>
        <p:txBody>
          <a:bodyPr wrap="square" rtlCol="0">
            <a:spAutoFit/>
          </a:bodyPr>
          <a:lstStyle/>
          <a:p>
            <a:pPr marL="457189" marR="0" lvl="0" indent="-457189" algn="l" defTabSz="914400" rtl="0" eaLnBrk="1" fontAlgn="auto" latinLnBrk="0" hangingPunct="1">
              <a:lnSpc>
                <a:spcPct val="150000"/>
              </a:lnSpc>
              <a:spcBef>
                <a:spcPts val="0"/>
              </a:spcBef>
              <a:spcAft>
                <a:spcPts val="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Is suicide preventable?</a:t>
            </a:r>
          </a:p>
          <a:p>
            <a:pPr marL="457189" marR="0" lvl="0" indent="-457189" algn="l" defTabSz="914400" rtl="0" eaLnBrk="1" fontAlgn="auto" latinLnBrk="0" hangingPunct="1">
              <a:lnSpc>
                <a:spcPct val="150000"/>
              </a:lnSpc>
              <a:spcBef>
                <a:spcPts val="0"/>
              </a:spcBef>
              <a:spcAft>
                <a:spcPts val="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How do I know someone might be suicidal?</a:t>
            </a:r>
          </a:p>
          <a:p>
            <a:pPr marL="457189" marR="0" lvl="0" indent="-457189" algn="l" defTabSz="914400" rtl="0" eaLnBrk="1" fontAlgn="auto" latinLnBrk="0" hangingPunct="1">
              <a:lnSpc>
                <a:spcPct val="150000"/>
              </a:lnSpc>
              <a:spcBef>
                <a:spcPts val="0"/>
              </a:spcBef>
              <a:spcAft>
                <a:spcPts val="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What can I do to help if I am concerned about someone?</a:t>
            </a:r>
          </a:p>
          <a:p>
            <a:pPr marL="457189" marR="0" lvl="0" indent="-457189" algn="l" defTabSz="914400" rtl="0" eaLnBrk="1" fontAlgn="auto" latinLnBrk="0" hangingPunct="1">
              <a:lnSpc>
                <a:spcPct val="150000"/>
              </a:lnSpc>
              <a:spcBef>
                <a:spcPts val="0"/>
              </a:spcBef>
              <a:spcAft>
                <a:spcPts val="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What resources are available to support someone in crisis?</a:t>
            </a:r>
          </a:p>
          <a:p>
            <a:pPr marL="457189" marR="0" lvl="0" indent="-457189" algn="l" defTabSz="914400" rtl="0" eaLnBrk="1" fontAlgn="auto" latinLnBrk="0" hangingPunct="1">
              <a:lnSpc>
                <a:spcPct val="150000"/>
              </a:lnSpc>
              <a:spcBef>
                <a:spcPts val="0"/>
              </a:spcBef>
              <a:spcAft>
                <a:spcPts val="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How do I cope with loss after suicide?</a:t>
            </a:r>
          </a:p>
        </p:txBody>
      </p:sp>
      <p:sp>
        <p:nvSpPr>
          <p:cNvPr id="6" name="Rectangle 5">
            <a:extLst>
              <a:ext uri="{FF2B5EF4-FFF2-40B4-BE49-F238E27FC236}">
                <a16:creationId xmlns:a16="http://schemas.microsoft.com/office/drawing/2014/main" id="{18FD930A-5AC1-4496-BABD-EA9A80759386}"/>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Tree>
    <p:extLst>
      <p:ext uri="{BB962C8B-B14F-4D97-AF65-F5344CB8AC3E}">
        <p14:creationId xmlns:p14="http://schemas.microsoft.com/office/powerpoint/2010/main" val="22425955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41306A-3E45-4B11-AAEA-2320DB6D7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588" y="3953169"/>
            <a:ext cx="7354824" cy="2574189"/>
          </a:xfrm>
          <a:prstGeom prst="rect">
            <a:avLst/>
          </a:prstGeom>
        </p:spPr>
      </p:pic>
      <p:sp>
        <p:nvSpPr>
          <p:cNvPr id="4" name="TextBox 3">
            <a:extLst>
              <a:ext uri="{FF2B5EF4-FFF2-40B4-BE49-F238E27FC236}">
                <a16:creationId xmlns:a16="http://schemas.microsoft.com/office/drawing/2014/main" id="{36B241C4-93B4-4689-BCC3-7F86013B5A8F}"/>
              </a:ext>
            </a:extLst>
          </p:cNvPr>
          <p:cNvSpPr txBox="1"/>
          <p:nvPr/>
        </p:nvSpPr>
        <p:spPr>
          <a:xfrm>
            <a:off x="2886456" y="608276"/>
            <a:ext cx="6096000" cy="63402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 typeface="Arial"/>
              <a:buNone/>
              <a:tabLst/>
              <a:defRPr/>
            </a:pPr>
            <a:r>
              <a:rPr kumimoji="0" lang="en-US" sz="4400" b="0" i="0" u="none" strike="noStrike" kern="1200" cap="none" spc="0" normalizeH="0" baseline="0" noProof="0" dirty="0">
                <a:ln>
                  <a:noFill/>
                </a:ln>
                <a:solidFill>
                  <a:srgbClr val="00565D"/>
                </a:solidFill>
                <a:effectLst/>
                <a:uLnTx/>
                <a:uFillTx/>
                <a:latin typeface="Arial"/>
                <a:ea typeface="+mn-ea"/>
                <a:cs typeface="Arial"/>
              </a:rPr>
              <a:t>Thank you!</a:t>
            </a:r>
          </a:p>
        </p:txBody>
      </p:sp>
      <p:sp>
        <p:nvSpPr>
          <p:cNvPr id="6" name="Rectangle 5">
            <a:extLst>
              <a:ext uri="{FF2B5EF4-FFF2-40B4-BE49-F238E27FC236}">
                <a16:creationId xmlns:a16="http://schemas.microsoft.com/office/drawing/2014/main" id="{9263F9B8-E467-4E7C-89C8-131F8FF387AB}"/>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
        <p:nvSpPr>
          <p:cNvPr id="9" name="Content Placeholder 1">
            <a:extLst>
              <a:ext uri="{FF2B5EF4-FFF2-40B4-BE49-F238E27FC236}">
                <a16:creationId xmlns:a16="http://schemas.microsoft.com/office/drawing/2014/main" id="{CC20183B-DC0D-462B-954D-8E045110D690}"/>
              </a:ext>
            </a:extLst>
          </p:cNvPr>
          <p:cNvSpPr txBox="1">
            <a:spLocks/>
          </p:cNvSpPr>
          <p:nvPr/>
        </p:nvSpPr>
        <p:spPr bwMode="auto">
          <a:xfrm>
            <a:off x="3799114" y="2296589"/>
            <a:ext cx="5889172" cy="1519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600"/>
              </a:spcBef>
              <a:spcAft>
                <a:spcPct val="0"/>
              </a:spcAft>
              <a:buClr>
                <a:srgbClr val="646E7B"/>
              </a:buClr>
              <a:buSzPct val="71000"/>
              <a:buFont typeface="Arial" pitchFamily="34" charset="0"/>
              <a:buNone/>
              <a:tabLst/>
              <a:defRPr/>
            </a:pPr>
            <a:r>
              <a:rPr kumimoji="0" lang="en-US" sz="3200" b="0" i="1" u="none" strike="noStrike" kern="1200" cap="none" spc="0" normalizeH="0" baseline="0" noProof="0" dirty="0">
                <a:ln>
                  <a:noFill/>
                </a:ln>
                <a:solidFill>
                  <a:srgbClr val="00565D"/>
                </a:solidFill>
                <a:effectLst/>
                <a:uLnTx/>
                <a:uFillTx/>
                <a:latin typeface="Arial"/>
                <a:cs typeface="Arial"/>
              </a:rPr>
              <a:t>Insert presenter info here</a:t>
            </a:r>
          </a:p>
        </p:txBody>
      </p:sp>
    </p:spTree>
    <p:extLst>
      <p:ext uri="{BB962C8B-B14F-4D97-AF65-F5344CB8AC3E}">
        <p14:creationId xmlns:p14="http://schemas.microsoft.com/office/powerpoint/2010/main" val="2645301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05723A45-275D-4086-81AD-E23CFEAC186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Title 1">
            <a:extLst>
              <a:ext uri="{FF2B5EF4-FFF2-40B4-BE49-F238E27FC236}">
                <a16:creationId xmlns:a16="http://schemas.microsoft.com/office/drawing/2014/main" id="{B7AB4BB8-8C30-4AB7-854C-947436DF9867}"/>
              </a:ext>
            </a:extLst>
          </p:cNvPr>
          <p:cNvSpPr txBox="1">
            <a:spLocks/>
          </p:cNvSpPr>
          <p:nvPr/>
        </p:nvSpPr>
        <p:spPr>
          <a:xfrm>
            <a:off x="-7633" y="382008"/>
            <a:ext cx="12207268"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rPr>
              <a:t>Words Matter</a:t>
            </a: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aphicFrame>
        <p:nvGraphicFramePr>
          <p:cNvPr id="7" name="Table 6">
            <a:extLst>
              <a:ext uri="{FF2B5EF4-FFF2-40B4-BE49-F238E27FC236}">
                <a16:creationId xmlns:a16="http://schemas.microsoft.com/office/drawing/2014/main" id="{1DE01034-76AE-4088-8ECE-B7CF3691E2D1}"/>
              </a:ext>
            </a:extLst>
          </p:cNvPr>
          <p:cNvGraphicFramePr>
            <a:graphicFrameLocks noGrp="1"/>
          </p:cNvGraphicFramePr>
          <p:nvPr>
            <p:extLst>
              <p:ext uri="{D42A27DB-BD31-4B8C-83A1-F6EECF244321}">
                <p14:modId xmlns:p14="http://schemas.microsoft.com/office/powerpoint/2010/main" val="1531006800"/>
              </p:ext>
            </p:extLst>
          </p:nvPr>
        </p:nvGraphicFramePr>
        <p:xfrm>
          <a:off x="934064" y="1513947"/>
          <a:ext cx="10323871" cy="4478285"/>
        </p:xfrm>
        <a:graphic>
          <a:graphicData uri="http://schemas.openxmlformats.org/drawingml/2006/table">
            <a:tbl>
              <a:tblPr/>
              <a:tblGrid>
                <a:gridCol w="5260259">
                  <a:extLst>
                    <a:ext uri="{9D8B030D-6E8A-4147-A177-3AD203B41FA5}">
                      <a16:colId xmlns:a16="http://schemas.microsoft.com/office/drawing/2014/main" val="20000"/>
                    </a:ext>
                  </a:extLst>
                </a:gridCol>
                <a:gridCol w="5063612">
                  <a:extLst>
                    <a:ext uri="{9D8B030D-6E8A-4147-A177-3AD203B41FA5}">
                      <a16:colId xmlns:a16="http://schemas.microsoft.com/office/drawing/2014/main" val="20001"/>
                    </a:ext>
                  </a:extLst>
                </a:gridCol>
              </a:tblGrid>
              <a:tr h="644711">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MS PGothic" pitchFamily="34" charset="-128"/>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MS PGothic" pitchFamily="34" charset="-128"/>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MS PGothic" pitchFamily="34" charset="-128"/>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5pPr>
                      <a:lvl6pPr marL="25146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6pPr>
                      <a:lvl7pPr marL="29718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7pPr>
                      <a:lvl8pPr marL="34290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8pPr>
                      <a:lvl9pPr marL="38862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36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Use </a:t>
                      </a:r>
                      <a:endParaRPr kumimoji="0" lang="en-US" altLang="en-US" sz="3600" b="0"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MS PGothic" pitchFamily="34" charset="-128"/>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MS PGothic" pitchFamily="34" charset="-128"/>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MS PGothic" pitchFamily="34" charset="-128"/>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5pPr>
                      <a:lvl6pPr marL="25146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6pPr>
                      <a:lvl7pPr marL="29718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7pPr>
                      <a:lvl8pPr marL="34290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8pPr>
                      <a:lvl9pPr marL="38862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36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Don</a:t>
                      </a:r>
                      <a:r>
                        <a:rPr kumimoji="0" lang="ja-JP" altLang="en-US" sz="36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36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t Use</a:t>
                      </a:r>
                      <a:endParaRPr kumimoji="0" lang="en-US" altLang="en-US" sz="3600" b="0"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89738">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MS PGothic" pitchFamily="34" charset="-128"/>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MS PGothic" pitchFamily="34" charset="-128"/>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MS PGothic" pitchFamily="34" charset="-128"/>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5pPr>
                      <a:lvl6pPr marL="25146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6pPr>
                      <a:lvl7pPr marL="29718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7pPr>
                      <a:lvl8pPr marL="34290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8pPr>
                      <a:lvl9pPr marL="38862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died by Suicide</a:t>
                      </a:r>
                      <a:r>
                        <a:rPr kumimoji="0" lang="ja-JP"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or </a:t>
                      </a:r>
                    </a:p>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took their own life</a:t>
                      </a:r>
                      <a:r>
                        <a:rPr kumimoji="0" lang="ja-JP"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endParaRPr kumimoji="0" lang="en-US" altLang="en-US" sz="2800" b="1"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MS PGothic" pitchFamily="34" charset="-128"/>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MS PGothic" pitchFamily="34" charset="-128"/>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MS PGothic" pitchFamily="34" charset="-128"/>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5pPr>
                      <a:lvl6pPr marL="25146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6pPr>
                      <a:lvl7pPr marL="29718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7pPr>
                      <a:lvl8pPr marL="34290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8pPr>
                      <a:lvl9pPr marL="38862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committed suicide</a:t>
                      </a:r>
                      <a:r>
                        <a:rPr kumimoji="0" lang="ja-JP" altLang="en-US"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endParaRPr kumimoji="0" lang="en-US" altLang="ja-JP" sz="2400" b="1"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 </a:t>
                      </a:r>
                      <a:endParaRPr kumimoji="0" lang="en-US" altLang="en-US" sz="2400" b="0"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Note: Use of the word commit can imply crime/sin</a:t>
                      </a:r>
                      <a:endParaRPr kumimoji="0" lang="en-US" altLang="en-US" sz="2000" b="0"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43836">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MS PGothic" pitchFamily="34" charset="-128"/>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MS PGothic" pitchFamily="34" charset="-128"/>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MS PGothic" pitchFamily="34" charset="-128"/>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5pPr>
                      <a:lvl6pPr marL="25146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6pPr>
                      <a:lvl7pPr marL="29718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7pPr>
                      <a:lvl8pPr marL="34290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8pPr>
                      <a:lvl9pPr marL="38862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attempted suicide</a:t>
                      </a:r>
                      <a:r>
                        <a:rPr kumimoji="0" lang="ja-JP"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endParaRPr kumimoji="0" lang="en-US" altLang="en-US" sz="2800" b="1"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MS PGothic" pitchFamily="34" charset="-128"/>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MS PGothic" pitchFamily="34" charset="-128"/>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MS PGothic" pitchFamily="34" charset="-128"/>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5pPr>
                      <a:lvl6pPr marL="25146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6pPr>
                      <a:lvl7pPr marL="29718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7pPr>
                      <a:lvl8pPr marL="34290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8pPr>
                      <a:lvl9pPr marL="38862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successful</a:t>
                      </a:r>
                      <a:r>
                        <a:rPr kumimoji="0" lang="ja-JP" altLang="en-US"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 or </a:t>
                      </a:r>
                      <a:r>
                        <a:rPr kumimoji="0" lang="ja-JP" altLang="en-US"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unsuccessful</a:t>
                      </a:r>
                      <a:r>
                        <a:rPr kumimoji="0" lang="ja-JP" altLang="en-US"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endParaRPr kumimoji="0" lang="en-US" altLang="ja-JP" sz="2400" b="1"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 </a:t>
                      </a:r>
                      <a:endParaRPr kumimoji="0" lang="en-US" altLang="en-US" sz="2200" b="0"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Note: There is no success, or lack of success, when dealing with suicide</a:t>
                      </a:r>
                      <a:endParaRPr kumimoji="0" lang="en-US" altLang="en-US" sz="1800" b="0"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 name="TextBox 8">
            <a:extLst>
              <a:ext uri="{FF2B5EF4-FFF2-40B4-BE49-F238E27FC236}">
                <a16:creationId xmlns:a16="http://schemas.microsoft.com/office/drawing/2014/main" id="{FC9DA57C-F10C-4B44-9253-0D16591CBD50}"/>
              </a:ext>
            </a:extLst>
          </p:cNvPr>
          <p:cNvSpPr txBox="1"/>
          <p:nvPr/>
        </p:nvSpPr>
        <p:spPr>
          <a:xfrm>
            <a:off x="7635" y="6242575"/>
            <a:ext cx="6563709" cy="338554"/>
          </a:xfrm>
          <a:prstGeom prst="rect">
            <a:avLst/>
          </a:prstGeom>
          <a:noFill/>
        </p:spPr>
        <p:txBody>
          <a:bodyPr wrap="square">
            <a:spAutoFit/>
          </a:bodyPr>
          <a:lstStyle/>
          <a:p>
            <a:r>
              <a:rPr lang="en-US" sz="1600" dirty="0"/>
              <a:t>Source: https://www.ncbi.nlm.nih.gov/pmc/articles/PMC6563960/</a:t>
            </a:r>
          </a:p>
        </p:txBody>
      </p:sp>
      <p:sp>
        <p:nvSpPr>
          <p:cNvPr id="13" name="Rectangle 12">
            <a:extLst>
              <a:ext uri="{FF2B5EF4-FFF2-40B4-BE49-F238E27FC236}">
                <a16:creationId xmlns:a16="http://schemas.microsoft.com/office/drawing/2014/main" id="{60B217DE-5592-42C2-A37B-CA260B8CEC49}"/>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a:solidFill>
                  <a:prstClr val="white"/>
                </a:solidFill>
                <a:latin typeface="Arial"/>
                <a:cs typeface="Arial"/>
              </a:rPr>
              <a:t>K</a:t>
            </a:r>
            <a:r>
              <a:rPr lang="pt-BR" sz="1400" b="1" kern="0" spc="-40">
                <a:solidFill>
                  <a:prstClr val="white"/>
                </a:solidFill>
                <a:latin typeface="Arial"/>
                <a:cs typeface="Arial"/>
              </a:rPr>
              <a:t> </a:t>
            </a:r>
            <a:r>
              <a:rPr lang="pt-BR" sz="1400" b="1" kern="0">
                <a:solidFill>
                  <a:prstClr val="white"/>
                </a:solidFill>
                <a:latin typeface="Arial"/>
                <a:cs typeface="Arial"/>
              </a:rPr>
              <a:t>n</a:t>
            </a:r>
            <a:r>
              <a:rPr lang="pt-BR" sz="1400" b="1" kern="0" spc="-40">
                <a:solidFill>
                  <a:prstClr val="white"/>
                </a:solidFill>
                <a:latin typeface="Arial"/>
                <a:cs typeface="Arial"/>
              </a:rPr>
              <a:t> </a:t>
            </a:r>
            <a:r>
              <a:rPr lang="pt-BR" sz="1400" b="1" kern="0">
                <a:solidFill>
                  <a:prstClr val="white"/>
                </a:solidFill>
                <a:latin typeface="Arial"/>
                <a:cs typeface="Arial"/>
              </a:rPr>
              <a:t>o</a:t>
            </a:r>
            <a:r>
              <a:rPr lang="pt-BR" sz="1400" b="1" kern="0" spc="-40">
                <a:solidFill>
                  <a:prstClr val="white"/>
                </a:solidFill>
                <a:latin typeface="Arial"/>
                <a:cs typeface="Arial"/>
              </a:rPr>
              <a:t> </a:t>
            </a:r>
            <a:r>
              <a:rPr lang="pt-BR" sz="1400" b="1" kern="0">
                <a:solidFill>
                  <a:prstClr val="white"/>
                </a:solidFill>
                <a:latin typeface="Arial"/>
                <a:cs typeface="Arial"/>
              </a:rPr>
              <a:t>w  </a:t>
            </a:r>
            <a:r>
              <a:rPr lang="pt-BR" sz="1400" b="1" kern="0" spc="-55">
                <a:solidFill>
                  <a:prstClr val="white"/>
                </a:solidFill>
                <a:latin typeface="Arial"/>
                <a:cs typeface="Arial"/>
              </a:rPr>
              <a:t> </a:t>
            </a:r>
            <a:r>
              <a:rPr lang="pt-BR" sz="1400" b="1" kern="0">
                <a:solidFill>
                  <a:prstClr val="white"/>
                </a:solidFill>
                <a:latin typeface="Arial"/>
                <a:cs typeface="Arial"/>
              </a:rPr>
              <a:t>t</a:t>
            </a:r>
            <a:r>
              <a:rPr lang="pt-BR" sz="1400" b="1" kern="0" spc="-40">
                <a:solidFill>
                  <a:prstClr val="white"/>
                </a:solidFill>
                <a:latin typeface="Arial"/>
                <a:cs typeface="Arial"/>
              </a:rPr>
              <a:t> </a:t>
            </a:r>
            <a:r>
              <a:rPr lang="pt-BR" sz="1400" b="1" kern="0">
                <a:solidFill>
                  <a:prstClr val="white"/>
                </a:solidFill>
                <a:latin typeface="Arial"/>
                <a:cs typeface="Arial"/>
              </a:rPr>
              <a:t>h</a:t>
            </a:r>
            <a:r>
              <a:rPr lang="pt-BR" sz="1400" b="1" kern="0" spc="-40">
                <a:solidFill>
                  <a:prstClr val="white"/>
                </a:solidFill>
                <a:latin typeface="Arial"/>
                <a:cs typeface="Arial"/>
              </a:rPr>
              <a:t> </a:t>
            </a:r>
            <a:r>
              <a:rPr lang="pt-BR" sz="1400" b="1" kern="0">
                <a:solidFill>
                  <a:prstClr val="white"/>
                </a:solidFill>
                <a:latin typeface="Arial"/>
                <a:cs typeface="Arial"/>
              </a:rPr>
              <a:t>e  </a:t>
            </a:r>
            <a:r>
              <a:rPr lang="pt-BR" sz="1400" b="1" kern="0" spc="-65">
                <a:solidFill>
                  <a:prstClr val="white"/>
                </a:solidFill>
                <a:latin typeface="Arial"/>
                <a:cs typeface="Arial"/>
              </a:rPr>
              <a:t> </a:t>
            </a:r>
            <a:r>
              <a:rPr lang="pt-BR" sz="1400" b="1" kern="0">
                <a:solidFill>
                  <a:prstClr val="white"/>
                </a:solidFill>
                <a:latin typeface="Arial"/>
                <a:cs typeface="Arial"/>
              </a:rPr>
              <a:t>S</a:t>
            </a:r>
            <a:r>
              <a:rPr lang="pt-BR" sz="1400" b="1" kern="0" spc="-35">
                <a:solidFill>
                  <a:prstClr val="white"/>
                </a:solidFill>
                <a:latin typeface="Arial"/>
                <a:cs typeface="Arial"/>
              </a:rPr>
              <a:t> </a:t>
            </a:r>
            <a:r>
              <a:rPr lang="pt-BR" sz="1400" b="1" kern="0">
                <a:solidFill>
                  <a:prstClr val="white"/>
                </a:solidFill>
                <a:latin typeface="Arial"/>
                <a:cs typeface="Arial"/>
              </a:rPr>
              <a:t>i</a:t>
            </a:r>
            <a:r>
              <a:rPr lang="pt-BR" sz="1400" b="1" kern="0" spc="-35">
                <a:solidFill>
                  <a:prstClr val="white"/>
                </a:solidFill>
                <a:latin typeface="Arial"/>
                <a:cs typeface="Arial"/>
              </a:rPr>
              <a:t> </a:t>
            </a:r>
            <a:r>
              <a:rPr lang="pt-BR" sz="1400" b="1" kern="0">
                <a:solidFill>
                  <a:prstClr val="white"/>
                </a:solidFill>
                <a:latin typeface="Arial"/>
                <a:cs typeface="Arial"/>
              </a:rPr>
              <a:t>g</a:t>
            </a:r>
            <a:r>
              <a:rPr lang="pt-BR" sz="1400" b="1" kern="0" spc="-40">
                <a:solidFill>
                  <a:prstClr val="white"/>
                </a:solidFill>
                <a:latin typeface="Arial"/>
                <a:cs typeface="Arial"/>
              </a:rPr>
              <a:t> </a:t>
            </a:r>
            <a:r>
              <a:rPr lang="pt-BR" sz="1400" b="1" kern="0">
                <a:solidFill>
                  <a:prstClr val="white"/>
                </a:solidFill>
                <a:latin typeface="Arial"/>
                <a:cs typeface="Arial"/>
              </a:rPr>
              <a:t>n</a:t>
            </a:r>
            <a:r>
              <a:rPr lang="pt-BR" sz="1400" b="1" kern="0" spc="-40">
                <a:solidFill>
                  <a:prstClr val="white"/>
                </a:solidFill>
                <a:latin typeface="Arial"/>
                <a:cs typeface="Arial"/>
              </a:rPr>
              <a:t> </a:t>
            </a:r>
            <a:r>
              <a:rPr lang="pt-BR" sz="1400" b="1" kern="0">
                <a:solidFill>
                  <a:prstClr val="white"/>
                </a:solidFill>
                <a:latin typeface="Arial"/>
                <a:cs typeface="Arial"/>
              </a:rPr>
              <a:t>s  </a:t>
            </a:r>
            <a:r>
              <a:rPr lang="pt-BR" sz="1400" b="1" kern="0" spc="-45">
                <a:solidFill>
                  <a:prstClr val="white"/>
                </a:solidFill>
                <a:latin typeface="Arial"/>
                <a:cs typeface="Arial"/>
              </a:rPr>
              <a:t> </a:t>
            </a:r>
            <a:r>
              <a:rPr lang="pt-BR" sz="1400" b="1" kern="0" spc="295">
                <a:solidFill>
                  <a:srgbClr val="F79546"/>
                </a:solidFill>
                <a:latin typeface="Arial"/>
                <a:cs typeface="Arial"/>
              </a:rPr>
              <a:t>&gt;&gt;</a:t>
            </a:r>
            <a:r>
              <a:rPr lang="pt-BR" sz="1400" b="1" kern="0">
                <a:solidFill>
                  <a:srgbClr val="FFFFFF"/>
                </a:solidFill>
                <a:latin typeface="Arial"/>
                <a:cs typeface="Arial"/>
              </a:rPr>
              <a:t>  </a:t>
            </a:r>
            <a:r>
              <a:rPr lang="pt-BR" sz="1400" b="1" kern="0" spc="-60">
                <a:solidFill>
                  <a:srgbClr val="FFFFFF"/>
                </a:solidFill>
                <a:latin typeface="Arial"/>
                <a:cs typeface="Arial"/>
              </a:rPr>
              <a:t> </a:t>
            </a:r>
            <a:r>
              <a:rPr lang="pt-BR" sz="1400" b="1" kern="0">
                <a:solidFill>
                  <a:srgbClr val="FFFFFF"/>
                </a:solidFill>
                <a:latin typeface="Arial"/>
                <a:cs typeface="Arial"/>
              </a:rPr>
              <a:t>F</a:t>
            </a:r>
            <a:r>
              <a:rPr lang="pt-BR" sz="1400" b="1" kern="0" spc="-40">
                <a:solidFill>
                  <a:srgbClr val="FFFFFF"/>
                </a:solidFill>
                <a:latin typeface="Arial"/>
                <a:cs typeface="Arial"/>
              </a:rPr>
              <a:t> </a:t>
            </a:r>
            <a:r>
              <a:rPr lang="pt-BR" sz="1400" b="1" kern="0">
                <a:solidFill>
                  <a:srgbClr val="FFFFFF"/>
                </a:solidFill>
                <a:latin typeface="Arial"/>
                <a:cs typeface="Arial"/>
              </a:rPr>
              <a:t>i</a:t>
            </a:r>
            <a:r>
              <a:rPr lang="pt-BR" sz="1400" b="1" kern="0" spc="-35">
                <a:solidFill>
                  <a:srgbClr val="FFFFFF"/>
                </a:solidFill>
                <a:latin typeface="Arial"/>
                <a:cs typeface="Arial"/>
              </a:rPr>
              <a:t> </a:t>
            </a:r>
            <a:r>
              <a:rPr lang="pt-BR" sz="1400" b="1" kern="0">
                <a:solidFill>
                  <a:srgbClr val="FFFFFF"/>
                </a:solidFill>
                <a:latin typeface="Arial"/>
                <a:cs typeface="Arial"/>
              </a:rPr>
              <a:t>n</a:t>
            </a:r>
            <a:r>
              <a:rPr lang="pt-BR" sz="1400" b="1" kern="0" spc="-40">
                <a:solidFill>
                  <a:srgbClr val="FFFFFF"/>
                </a:solidFill>
                <a:latin typeface="Arial"/>
                <a:cs typeface="Arial"/>
              </a:rPr>
              <a:t> </a:t>
            </a:r>
            <a:r>
              <a:rPr lang="pt-BR" sz="1400" b="1" kern="0">
                <a:solidFill>
                  <a:srgbClr val="FFFFFF"/>
                </a:solidFill>
                <a:latin typeface="Arial"/>
                <a:cs typeface="Arial"/>
              </a:rPr>
              <a:t>d  </a:t>
            </a:r>
            <a:r>
              <a:rPr lang="pt-BR" sz="1400" b="1" kern="0" spc="-45">
                <a:solidFill>
                  <a:srgbClr val="FFFFFF"/>
                </a:solidFill>
                <a:latin typeface="Arial"/>
                <a:cs typeface="Arial"/>
              </a:rPr>
              <a:t> </a:t>
            </a:r>
            <a:r>
              <a:rPr lang="pt-BR" sz="1400" b="1" kern="0">
                <a:solidFill>
                  <a:srgbClr val="FFFFFF"/>
                </a:solidFill>
                <a:latin typeface="Arial"/>
                <a:cs typeface="Arial"/>
              </a:rPr>
              <a:t>t</a:t>
            </a:r>
            <a:r>
              <a:rPr lang="pt-BR" sz="1400" b="1" kern="0" spc="-40">
                <a:solidFill>
                  <a:srgbClr val="FFFFFF"/>
                </a:solidFill>
                <a:latin typeface="Arial"/>
                <a:cs typeface="Arial"/>
              </a:rPr>
              <a:t> </a:t>
            </a:r>
            <a:r>
              <a:rPr lang="pt-BR" sz="1400" b="1" kern="0">
                <a:solidFill>
                  <a:srgbClr val="FFFFFF"/>
                </a:solidFill>
                <a:latin typeface="Arial"/>
                <a:cs typeface="Arial"/>
              </a:rPr>
              <a:t>h</a:t>
            </a:r>
            <a:r>
              <a:rPr lang="pt-BR" sz="1400" b="1" kern="0" spc="-40">
                <a:solidFill>
                  <a:srgbClr val="FFFFFF"/>
                </a:solidFill>
                <a:latin typeface="Arial"/>
                <a:cs typeface="Arial"/>
              </a:rPr>
              <a:t> </a:t>
            </a:r>
            <a:r>
              <a:rPr lang="pt-BR" sz="1400" b="1" kern="0">
                <a:solidFill>
                  <a:srgbClr val="FFFFFF"/>
                </a:solidFill>
                <a:latin typeface="Arial"/>
                <a:cs typeface="Arial"/>
              </a:rPr>
              <a:t>e  </a:t>
            </a:r>
            <a:r>
              <a:rPr lang="pt-BR" sz="1400" b="1" kern="0" spc="-65">
                <a:solidFill>
                  <a:srgbClr val="FFFFFF"/>
                </a:solidFill>
                <a:latin typeface="Arial"/>
                <a:cs typeface="Arial"/>
              </a:rPr>
              <a:t> </a:t>
            </a:r>
            <a:r>
              <a:rPr lang="pt-BR" sz="1400" b="1" kern="0">
                <a:solidFill>
                  <a:srgbClr val="FFFFFF"/>
                </a:solidFill>
                <a:latin typeface="Arial"/>
                <a:cs typeface="Arial"/>
              </a:rPr>
              <a:t>W</a:t>
            </a:r>
            <a:r>
              <a:rPr lang="pt-BR" sz="1400" b="1" kern="0" spc="-55">
                <a:solidFill>
                  <a:srgbClr val="FFFFFF"/>
                </a:solidFill>
                <a:latin typeface="Arial"/>
                <a:cs typeface="Arial"/>
              </a:rPr>
              <a:t> </a:t>
            </a:r>
            <a:r>
              <a:rPr lang="pt-BR" sz="1400" b="1" kern="0">
                <a:solidFill>
                  <a:srgbClr val="FFFFFF"/>
                </a:solidFill>
                <a:latin typeface="Arial"/>
                <a:cs typeface="Arial"/>
              </a:rPr>
              <a:t>o</a:t>
            </a:r>
            <a:r>
              <a:rPr lang="pt-BR" sz="1400" b="1" kern="0" spc="-40">
                <a:solidFill>
                  <a:srgbClr val="FFFFFF"/>
                </a:solidFill>
                <a:latin typeface="Arial"/>
                <a:cs typeface="Arial"/>
              </a:rPr>
              <a:t> </a:t>
            </a:r>
            <a:r>
              <a:rPr lang="pt-BR" sz="1400" b="1" kern="0">
                <a:solidFill>
                  <a:srgbClr val="FFFFFF"/>
                </a:solidFill>
                <a:latin typeface="Arial"/>
                <a:cs typeface="Arial"/>
              </a:rPr>
              <a:t>r</a:t>
            </a:r>
            <a:r>
              <a:rPr lang="pt-BR" sz="1400" b="1" kern="0" spc="-35">
                <a:solidFill>
                  <a:srgbClr val="FFFFFF"/>
                </a:solidFill>
                <a:latin typeface="Arial"/>
                <a:cs typeface="Arial"/>
              </a:rPr>
              <a:t> </a:t>
            </a:r>
            <a:r>
              <a:rPr lang="pt-BR" sz="1400" b="1" kern="0">
                <a:solidFill>
                  <a:srgbClr val="FFFFFF"/>
                </a:solidFill>
                <a:latin typeface="Arial"/>
                <a:cs typeface="Arial"/>
              </a:rPr>
              <a:t>d</a:t>
            </a:r>
            <a:r>
              <a:rPr lang="pt-BR" sz="1400" b="1" kern="0" spc="-40">
                <a:solidFill>
                  <a:srgbClr val="FFFFFF"/>
                </a:solidFill>
                <a:latin typeface="Arial"/>
                <a:cs typeface="Arial"/>
              </a:rPr>
              <a:t> </a:t>
            </a:r>
            <a:r>
              <a:rPr lang="pt-BR" sz="1400" b="1" kern="0">
                <a:solidFill>
                  <a:srgbClr val="FFFFFF"/>
                </a:solidFill>
                <a:latin typeface="Arial"/>
                <a:cs typeface="Arial"/>
              </a:rPr>
              <a:t>s  </a:t>
            </a:r>
            <a:r>
              <a:rPr lang="pt-BR" sz="1400" b="1" kern="0" spc="-45">
                <a:solidFill>
                  <a:srgbClr val="FFFFFF"/>
                </a:solidFill>
                <a:latin typeface="Arial"/>
                <a:cs typeface="Arial"/>
              </a:rPr>
              <a:t> </a:t>
            </a:r>
            <a:r>
              <a:rPr lang="pt-BR" sz="1400" b="1" kern="0" spc="295">
                <a:solidFill>
                  <a:srgbClr val="F79546"/>
                </a:solidFill>
                <a:latin typeface="Arial"/>
                <a:cs typeface="Arial"/>
              </a:rPr>
              <a:t>&gt;&gt;</a:t>
            </a:r>
            <a:r>
              <a:rPr lang="pt-BR" sz="1400" b="1" kern="0">
                <a:solidFill>
                  <a:srgbClr val="F79546"/>
                </a:solidFill>
                <a:latin typeface="Arial"/>
                <a:cs typeface="Arial"/>
              </a:rPr>
              <a:t>  </a:t>
            </a:r>
            <a:r>
              <a:rPr lang="pt-BR" sz="1400" b="1" kern="0" spc="-70">
                <a:solidFill>
                  <a:srgbClr val="F79546"/>
                </a:solidFill>
                <a:latin typeface="Arial"/>
                <a:cs typeface="Arial"/>
              </a:rPr>
              <a:t> </a:t>
            </a:r>
            <a:r>
              <a:rPr lang="pt-BR" sz="1400" b="1" kern="0">
                <a:solidFill>
                  <a:srgbClr val="FFFFFF"/>
                </a:solidFill>
                <a:latin typeface="Arial"/>
                <a:cs typeface="Arial"/>
              </a:rPr>
              <a:t>R</a:t>
            </a:r>
            <a:r>
              <a:rPr lang="pt-BR" sz="1400" b="1" kern="0" spc="-40">
                <a:solidFill>
                  <a:srgbClr val="FFFFFF"/>
                </a:solidFill>
                <a:latin typeface="Arial"/>
                <a:cs typeface="Arial"/>
              </a:rPr>
              <a:t> </a:t>
            </a:r>
            <a:r>
              <a:rPr lang="pt-BR" sz="1400" b="1" kern="0">
                <a:solidFill>
                  <a:srgbClr val="FFFFFF"/>
                </a:solidFill>
                <a:latin typeface="Arial"/>
                <a:cs typeface="Arial"/>
              </a:rPr>
              <a:t>e</a:t>
            </a:r>
            <a:r>
              <a:rPr lang="pt-BR" sz="1400" b="1" kern="0" spc="-30">
                <a:solidFill>
                  <a:srgbClr val="FFFFFF"/>
                </a:solidFill>
                <a:latin typeface="Arial"/>
                <a:cs typeface="Arial"/>
              </a:rPr>
              <a:t> </a:t>
            </a:r>
            <a:r>
              <a:rPr lang="pt-BR" sz="1400" b="1" kern="0">
                <a:solidFill>
                  <a:srgbClr val="FFFFFF"/>
                </a:solidFill>
                <a:latin typeface="Arial"/>
                <a:cs typeface="Arial"/>
              </a:rPr>
              <a:t>a</a:t>
            </a:r>
            <a:r>
              <a:rPr lang="pt-BR" sz="1400" b="1" kern="0" spc="-30">
                <a:solidFill>
                  <a:srgbClr val="FFFFFF"/>
                </a:solidFill>
                <a:latin typeface="Arial"/>
                <a:cs typeface="Arial"/>
              </a:rPr>
              <a:t> </a:t>
            </a:r>
            <a:r>
              <a:rPr lang="pt-BR" sz="1400" b="1" kern="0">
                <a:solidFill>
                  <a:srgbClr val="FFFFFF"/>
                </a:solidFill>
                <a:latin typeface="Arial"/>
                <a:cs typeface="Arial"/>
              </a:rPr>
              <a:t>c</a:t>
            </a:r>
            <a:r>
              <a:rPr lang="pt-BR" sz="1400" b="1" kern="0" spc="-30">
                <a:solidFill>
                  <a:srgbClr val="FFFFFF"/>
                </a:solidFill>
                <a:latin typeface="Arial"/>
                <a:cs typeface="Arial"/>
              </a:rPr>
              <a:t> </a:t>
            </a:r>
            <a:r>
              <a:rPr lang="pt-BR" sz="1400" b="1" kern="0">
                <a:solidFill>
                  <a:srgbClr val="FFFFFF"/>
                </a:solidFill>
                <a:latin typeface="Arial"/>
                <a:cs typeface="Arial"/>
              </a:rPr>
              <a:t>h  </a:t>
            </a:r>
            <a:r>
              <a:rPr lang="pt-BR" sz="1400" b="1" kern="0" spc="-95">
                <a:solidFill>
                  <a:srgbClr val="FFFFFF"/>
                </a:solidFill>
                <a:latin typeface="Arial"/>
                <a:cs typeface="Arial"/>
              </a:rPr>
              <a:t> </a:t>
            </a:r>
            <a:r>
              <a:rPr lang="pt-BR" sz="1400" b="1" kern="0">
                <a:solidFill>
                  <a:srgbClr val="FFFFFF"/>
                </a:solidFill>
                <a:latin typeface="Arial"/>
                <a:cs typeface="Arial"/>
              </a:rPr>
              <a:t>O</a:t>
            </a:r>
            <a:r>
              <a:rPr lang="pt-BR" sz="1400" b="1" kern="0" spc="-35">
                <a:solidFill>
                  <a:srgbClr val="FFFFFF"/>
                </a:solidFill>
                <a:latin typeface="Arial"/>
                <a:cs typeface="Arial"/>
              </a:rPr>
              <a:t> </a:t>
            </a:r>
            <a:r>
              <a:rPr lang="pt-BR" sz="1400" b="1" kern="0">
                <a:solidFill>
                  <a:srgbClr val="FFFFFF"/>
                </a:solidFill>
                <a:latin typeface="Arial"/>
                <a:cs typeface="Arial"/>
              </a:rPr>
              <a:t>u</a:t>
            </a:r>
            <a:r>
              <a:rPr lang="pt-BR" sz="1400" b="1" kern="0" spc="-40">
                <a:solidFill>
                  <a:srgbClr val="FFFFFF"/>
                </a:solidFill>
                <a:latin typeface="Arial"/>
                <a:cs typeface="Arial"/>
              </a:rPr>
              <a:t> </a:t>
            </a:r>
            <a:r>
              <a:rPr lang="pt-BR" sz="1400" b="1" kern="0">
                <a:solidFill>
                  <a:srgbClr val="FFFFFF"/>
                </a:solidFill>
                <a:latin typeface="Arial"/>
                <a:cs typeface="Arial"/>
              </a:rPr>
              <a:t>t  </a:t>
            </a:r>
            <a:r>
              <a:rPr lang="pt-BR" sz="1400" b="1" kern="0" spc="295">
                <a:solidFill>
                  <a:srgbClr val="F79546"/>
                </a:solidFill>
                <a:latin typeface="Arial"/>
                <a:cs typeface="Arial"/>
              </a:rPr>
              <a:t>&gt;&gt;           </a:t>
            </a:r>
            <a:r>
              <a:rPr lang="pt-BR" sz="1400" b="1" kern="0" spc="295">
                <a:solidFill>
                  <a:prstClr val="white"/>
                </a:solidFill>
                <a:latin typeface="Arial"/>
                <a:cs typeface="Arial"/>
                <a:hlinkClick r:id="rId3">
                  <a:extLst>
                    <a:ext uri="{A12FA001-AC4F-418D-AE19-62706E023703}">
                      <ahyp:hlinkClr xmlns:ahyp="http://schemas.microsoft.com/office/drawing/2018/hyperlinkcolor" val="tx"/>
                    </a:ext>
                  </a:extLst>
                </a:hlinkClick>
              </a:rPr>
              <a:t>www.SuicideIsPreventable.org</a:t>
            </a:r>
            <a:r>
              <a:rPr lang="pt-BR" sz="1400" b="1" kern="0" spc="295">
                <a:solidFill>
                  <a:prstClr val="white"/>
                </a:solidFill>
                <a:latin typeface="Arial"/>
                <a:cs typeface="Arial"/>
              </a:rPr>
              <a:t> </a:t>
            </a:r>
            <a:r>
              <a:rPr lang="pt-BR" sz="1400" b="1" kern="0">
                <a:solidFill>
                  <a:prstClr val="white"/>
                </a:solidFill>
                <a:latin typeface="Arial"/>
                <a:cs typeface="Arial"/>
              </a:rPr>
              <a:t> </a:t>
            </a:r>
            <a:endParaRPr lang="pt-BR" sz="1400" b="1" kern="0" dirty="0">
              <a:solidFill>
                <a:prstClr val="white"/>
              </a:solidFill>
              <a:latin typeface="Arial"/>
              <a:cs typeface="Arial"/>
            </a:endParaRPr>
          </a:p>
        </p:txBody>
      </p:sp>
    </p:spTree>
    <p:extLst>
      <p:ext uri="{BB962C8B-B14F-4D97-AF65-F5344CB8AC3E}">
        <p14:creationId xmlns:p14="http://schemas.microsoft.com/office/powerpoint/2010/main" val="3412640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83A2C9-FA84-4ECF-A9DD-0BC053B73599}"/>
              </a:ext>
            </a:extLst>
          </p:cNvPr>
          <p:cNvSpPr txBox="1"/>
          <p:nvPr/>
        </p:nvSpPr>
        <p:spPr>
          <a:xfrm>
            <a:off x="495402" y="381000"/>
            <a:ext cx="7150873" cy="2076333"/>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prstClr val="white"/>
                </a:solidFill>
                <a:effectLst/>
                <a:uLnTx/>
                <a:uFillTx/>
                <a:latin typeface="Calibri Light" panose="020F0302020204030204"/>
                <a:ea typeface="+mn-ea"/>
                <a:cs typeface="+mn-cs"/>
              </a:rPr>
              <a:t>What “causes” suicide?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3" name="Freeform: Shape 1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A625C28-E0F6-4493-9EEA-13A84D9224EB}"/>
              </a:ext>
            </a:extLst>
          </p:cNvPr>
          <p:cNvPicPr>
            <a:picLocks noChangeAspect="1"/>
          </p:cNvPicPr>
          <p:nvPr/>
        </p:nvPicPr>
        <p:blipFill rotWithShape="1">
          <a:blip r:embed="rId3"/>
          <a:srcRect l="30600" r="2" b="2"/>
          <a:stretch/>
        </p:blipFill>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p:spPr>
      </p:pic>
      <p:sp>
        <p:nvSpPr>
          <p:cNvPr id="6" name="TextBox 5">
            <a:extLst>
              <a:ext uri="{FF2B5EF4-FFF2-40B4-BE49-F238E27FC236}">
                <a16:creationId xmlns:a16="http://schemas.microsoft.com/office/drawing/2014/main" id="{CB718C97-77A3-4057-AC4E-4C4429F9C201}"/>
              </a:ext>
            </a:extLst>
          </p:cNvPr>
          <p:cNvSpPr txBox="1"/>
          <p:nvPr/>
        </p:nvSpPr>
        <p:spPr>
          <a:xfrm>
            <a:off x="375332" y="1650229"/>
            <a:ext cx="5563867" cy="4826771"/>
          </a:xfrm>
          <a:prstGeom prst="rect">
            <a:avLst/>
          </a:prstGeom>
          <a:noFill/>
        </p:spPr>
        <p:txBody>
          <a:bodyPr wrap="square">
            <a:spAutoFit/>
          </a:bodyPr>
          <a:lstStyle/>
          <a:p>
            <a:pPr marL="285750" marR="0" lvl="0" indent="-285750" algn="l" defTabSz="914400" rtl="0" eaLnBrk="1" fontAlgn="auto" latinLnBrk="0" hangingPunct="1">
              <a:lnSpc>
                <a:spcPct val="80000"/>
              </a:lnSpc>
              <a:spcBef>
                <a:spcPts val="0"/>
              </a:spcBef>
              <a:spcAft>
                <a:spcPts val="8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17BBB9"/>
              </a:solidFill>
              <a:effectLst/>
              <a:uLnTx/>
              <a:uFillTx/>
              <a:latin typeface="Calibri"/>
              <a:ea typeface="+mn-ea"/>
              <a:cs typeface="Arial" panose="020B0604020202020204" pitchFamily="34" charset="0"/>
            </a:endParaRPr>
          </a:p>
          <a:p>
            <a:pPr marL="571500" marR="0" lvl="0" indent="-571500" algn="l" defTabSz="914400" rtl="0" eaLnBrk="1" fontAlgn="auto" latinLnBrk="0" hangingPunct="1">
              <a:lnSpc>
                <a:spcPct val="80000"/>
              </a:lnSpc>
              <a:spcBef>
                <a:spcPts val="0"/>
              </a:spcBef>
              <a:spcAft>
                <a:spcPts val="800"/>
              </a:spcAft>
              <a:buClrTx/>
              <a:buSzTx/>
              <a:buFont typeface="Arial" panose="020B0604020202020204" pitchFamily="34" charset="0"/>
              <a:buChar char="•"/>
              <a:tabLst/>
              <a:defRPr/>
            </a:pPr>
            <a:r>
              <a:rPr kumimoji="0" lang="en-US" sz="3600" b="0" i="0" u="none" strike="noStrike" kern="1200" cap="none" spc="0" normalizeH="0" baseline="0" noProof="0">
                <a:ln>
                  <a:noFill/>
                </a:ln>
                <a:effectLst/>
                <a:uLnTx/>
                <a:uFillTx/>
                <a:latin typeface="Calibri"/>
                <a:ea typeface="+mn-ea"/>
                <a:cs typeface="Arial" panose="020B0604020202020204" pitchFamily="34" charset="0"/>
              </a:rPr>
              <a:t>The causes of suicide are complex.</a:t>
            </a:r>
          </a:p>
          <a:p>
            <a:pPr marL="571500" marR="0" lvl="0" indent="-571500" algn="l" defTabSz="914400" rtl="0" eaLnBrk="1" fontAlgn="auto" latinLnBrk="0" hangingPunct="1">
              <a:lnSpc>
                <a:spcPct val="80000"/>
              </a:lnSpc>
              <a:spcBef>
                <a:spcPts val="0"/>
              </a:spcBef>
              <a:spcAft>
                <a:spcPts val="800"/>
              </a:spcAft>
              <a:buClrTx/>
              <a:buSzTx/>
              <a:buFont typeface="Arial" panose="020B0604020202020204" pitchFamily="34" charset="0"/>
              <a:buChar char="•"/>
              <a:tabLst/>
              <a:defRPr/>
            </a:pPr>
            <a:endParaRPr kumimoji="0" lang="en-US" sz="3600" b="0" i="0" u="none" strike="noStrike" kern="1200" cap="none" spc="0" normalizeH="0" baseline="0" noProof="0">
              <a:ln>
                <a:noFill/>
              </a:ln>
              <a:effectLst/>
              <a:uLnTx/>
              <a:uFillTx/>
              <a:latin typeface="Calibri"/>
              <a:ea typeface="+mn-ea"/>
              <a:cs typeface="Arial" panose="020B0604020202020204" pitchFamily="34" charset="0"/>
            </a:endParaRPr>
          </a:p>
          <a:p>
            <a:pPr marL="571500" marR="0" lvl="0" indent="-571500" algn="l" defTabSz="914400" rtl="0" eaLnBrk="1" fontAlgn="auto" latinLnBrk="0" hangingPunct="1">
              <a:lnSpc>
                <a:spcPct val="80000"/>
              </a:lnSpc>
              <a:spcBef>
                <a:spcPts val="0"/>
              </a:spcBef>
              <a:spcAft>
                <a:spcPts val="800"/>
              </a:spcAft>
              <a:buClrTx/>
              <a:buSzTx/>
              <a:buFont typeface="Arial" panose="020B0604020202020204" pitchFamily="34" charset="0"/>
              <a:buChar char="•"/>
              <a:tabLst/>
              <a:defRPr/>
            </a:pPr>
            <a:r>
              <a:rPr kumimoji="0" lang="en-US" sz="3600" b="0" i="0" u="none" strike="noStrike" kern="1200" cap="none" spc="0" normalizeH="0" baseline="0" noProof="0">
                <a:ln>
                  <a:noFill/>
                </a:ln>
                <a:effectLst/>
                <a:uLnTx/>
                <a:uFillTx/>
                <a:latin typeface="Calibri"/>
                <a:ea typeface="+mn-ea"/>
                <a:cs typeface="+mn-cs"/>
              </a:rPr>
              <a:t>Suicide is not caused by any one factor.</a:t>
            </a:r>
          </a:p>
          <a:p>
            <a:pPr marL="571500" marR="0" lvl="0" indent="-571500" algn="l" defTabSz="914400" rtl="0" eaLnBrk="1" fontAlgn="auto" latinLnBrk="0" hangingPunct="1">
              <a:lnSpc>
                <a:spcPct val="80000"/>
              </a:lnSpc>
              <a:spcBef>
                <a:spcPts val="0"/>
              </a:spcBef>
              <a:spcAft>
                <a:spcPts val="800"/>
              </a:spcAft>
              <a:buClrTx/>
              <a:buSzTx/>
              <a:buFont typeface="Arial" panose="020B0604020202020204" pitchFamily="34" charset="0"/>
              <a:buChar char="•"/>
              <a:tabLst/>
              <a:defRPr/>
            </a:pPr>
            <a:endParaRPr kumimoji="0" lang="en-US" sz="3600" b="0" i="0" u="none" strike="noStrike" kern="1200" cap="none" spc="0" normalizeH="0" baseline="0" noProof="0">
              <a:ln>
                <a:noFill/>
              </a:ln>
              <a:effectLst/>
              <a:uLnTx/>
              <a:uFillTx/>
              <a:latin typeface="Calibri"/>
              <a:ea typeface="+mn-ea"/>
              <a:cs typeface="+mn-cs"/>
            </a:endParaRPr>
          </a:p>
          <a:p>
            <a:pPr marL="571500" marR="0" lvl="0" indent="-571500" algn="l" defTabSz="914400" rtl="0" eaLnBrk="1" fontAlgn="auto" latinLnBrk="0" hangingPunct="1">
              <a:lnSpc>
                <a:spcPct val="80000"/>
              </a:lnSpc>
              <a:spcBef>
                <a:spcPts val="0"/>
              </a:spcBef>
              <a:spcAft>
                <a:spcPts val="800"/>
              </a:spcAft>
              <a:buClrTx/>
              <a:buSzTx/>
              <a:buFont typeface="Arial" panose="020B0604020202020204" pitchFamily="34" charset="0"/>
              <a:buChar char="•"/>
              <a:tabLst/>
              <a:defRPr/>
            </a:pPr>
            <a:r>
              <a:rPr kumimoji="0" lang="en-US" sz="3600" b="0" i="0" u="none" strike="noStrike" kern="1200" cap="none" spc="0" normalizeH="0" baseline="0" noProof="0">
                <a:ln>
                  <a:noFill/>
                </a:ln>
                <a:effectLst/>
                <a:uLnTx/>
                <a:uFillTx/>
                <a:latin typeface="Calibri"/>
                <a:ea typeface="+mn-ea"/>
                <a:cs typeface="Arial" panose="020B0604020202020204" pitchFamily="34" charset="0"/>
              </a:rPr>
              <a:t>Most people who experience risk factors do not die by suicide.</a:t>
            </a:r>
            <a:endParaRPr kumimoji="0" lang="en-US" sz="3600" b="0" i="0" u="none" strike="noStrike" kern="1200" cap="none" spc="0" normalizeH="0" baseline="0" noProof="0" dirty="0">
              <a:ln>
                <a:noFill/>
              </a:ln>
              <a:effectLst/>
              <a:uLnTx/>
              <a:uFillTx/>
              <a:latin typeface="Calibri"/>
              <a:ea typeface="+mn-ea"/>
              <a:cs typeface="Arial" panose="020B0604020202020204" pitchFamily="34" charset="0"/>
            </a:endParaRPr>
          </a:p>
        </p:txBody>
      </p:sp>
      <p:sp>
        <p:nvSpPr>
          <p:cNvPr id="9" name="object 6">
            <a:extLst>
              <a:ext uri="{FF2B5EF4-FFF2-40B4-BE49-F238E27FC236}">
                <a16:creationId xmlns:a16="http://schemas.microsoft.com/office/drawing/2014/main" id="{9B0E188F-0AE7-4F1F-BA57-1C741B0D4529}"/>
              </a:ext>
            </a:extLst>
          </p:cNvPr>
          <p:cNvSpPr txBox="1">
            <a:spLocks/>
          </p:cNvSpPr>
          <p:nvPr/>
        </p:nvSpPr>
        <p:spPr>
          <a:xfrm>
            <a:off x="375332" y="6622384"/>
            <a:ext cx="10776907" cy="215444"/>
          </a:xfrm>
          <a:prstGeom prst="rect">
            <a:avLst/>
          </a:prstGeom>
        </p:spPr>
        <p:txBody>
          <a:bodyPr vert="horz" wrap="square" lIns="0" tIns="0" rIns="0" bIns="0" rtlCol="0" anchor="ctr">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l">
              <a:defRPr/>
            </a:pPr>
            <a:r>
              <a:rPr lang="pt-BR" sz="1400" b="1">
                <a:solidFill>
                  <a:prstClr val="white"/>
                </a:solidFill>
                <a:latin typeface="Arial"/>
                <a:cs typeface="Arial"/>
              </a:rPr>
              <a:t>K</a:t>
            </a:r>
            <a:r>
              <a:rPr lang="pt-BR" sz="1400" b="1" spc="-40">
                <a:solidFill>
                  <a:prstClr val="white"/>
                </a:solidFill>
                <a:latin typeface="Arial"/>
                <a:cs typeface="Arial"/>
              </a:rPr>
              <a:t> </a:t>
            </a:r>
            <a:r>
              <a:rPr lang="pt-BR" sz="1400" b="1">
                <a:solidFill>
                  <a:prstClr val="white"/>
                </a:solidFill>
                <a:latin typeface="Arial"/>
                <a:cs typeface="Arial"/>
              </a:rPr>
              <a:t>n</a:t>
            </a:r>
            <a:r>
              <a:rPr lang="pt-BR" sz="1400" b="1" spc="-40">
                <a:solidFill>
                  <a:prstClr val="white"/>
                </a:solidFill>
                <a:latin typeface="Arial"/>
                <a:cs typeface="Arial"/>
              </a:rPr>
              <a:t> </a:t>
            </a:r>
            <a:r>
              <a:rPr lang="pt-BR" sz="1400" b="1">
                <a:solidFill>
                  <a:prstClr val="white"/>
                </a:solidFill>
                <a:latin typeface="Arial"/>
                <a:cs typeface="Arial"/>
              </a:rPr>
              <a:t>o</a:t>
            </a:r>
            <a:r>
              <a:rPr lang="pt-BR" sz="1400" b="1" spc="-40">
                <a:solidFill>
                  <a:prstClr val="white"/>
                </a:solidFill>
                <a:latin typeface="Arial"/>
                <a:cs typeface="Arial"/>
              </a:rPr>
              <a:t> </a:t>
            </a:r>
            <a:r>
              <a:rPr lang="pt-BR" sz="1400" b="1">
                <a:solidFill>
                  <a:prstClr val="white"/>
                </a:solidFill>
                <a:latin typeface="Arial"/>
                <a:cs typeface="Arial"/>
              </a:rPr>
              <a:t>w  </a:t>
            </a:r>
            <a:r>
              <a:rPr lang="pt-BR" sz="1400" b="1" spc="-55">
                <a:solidFill>
                  <a:prstClr val="white"/>
                </a:solidFill>
                <a:latin typeface="Arial"/>
                <a:cs typeface="Arial"/>
              </a:rPr>
              <a:t> </a:t>
            </a:r>
            <a:r>
              <a:rPr lang="pt-BR" sz="1400" b="1">
                <a:solidFill>
                  <a:prstClr val="white"/>
                </a:solidFill>
                <a:latin typeface="Arial"/>
                <a:cs typeface="Arial"/>
              </a:rPr>
              <a:t>t</a:t>
            </a:r>
            <a:r>
              <a:rPr lang="pt-BR" sz="1400" b="1" spc="-40">
                <a:solidFill>
                  <a:prstClr val="white"/>
                </a:solidFill>
                <a:latin typeface="Arial"/>
                <a:cs typeface="Arial"/>
              </a:rPr>
              <a:t> </a:t>
            </a:r>
            <a:r>
              <a:rPr lang="pt-BR" sz="1400" b="1">
                <a:solidFill>
                  <a:prstClr val="white"/>
                </a:solidFill>
                <a:latin typeface="Arial"/>
                <a:cs typeface="Arial"/>
              </a:rPr>
              <a:t>h</a:t>
            </a:r>
            <a:r>
              <a:rPr lang="pt-BR" sz="1400" b="1" spc="-40">
                <a:solidFill>
                  <a:prstClr val="white"/>
                </a:solidFill>
                <a:latin typeface="Arial"/>
                <a:cs typeface="Arial"/>
              </a:rPr>
              <a:t> </a:t>
            </a:r>
            <a:r>
              <a:rPr lang="pt-BR" sz="1400" b="1">
                <a:solidFill>
                  <a:prstClr val="white"/>
                </a:solidFill>
                <a:latin typeface="Arial"/>
                <a:cs typeface="Arial"/>
              </a:rPr>
              <a:t>e  </a:t>
            </a:r>
            <a:r>
              <a:rPr lang="pt-BR" sz="1400" b="1" spc="-65">
                <a:solidFill>
                  <a:prstClr val="white"/>
                </a:solidFill>
                <a:latin typeface="Arial"/>
                <a:cs typeface="Arial"/>
              </a:rPr>
              <a:t> </a:t>
            </a:r>
            <a:r>
              <a:rPr lang="pt-BR" sz="1400" b="1">
                <a:solidFill>
                  <a:prstClr val="white"/>
                </a:solidFill>
                <a:latin typeface="Arial"/>
                <a:cs typeface="Arial"/>
              </a:rPr>
              <a:t>S</a:t>
            </a:r>
            <a:r>
              <a:rPr lang="pt-BR" sz="1400" b="1" spc="-35">
                <a:solidFill>
                  <a:prstClr val="white"/>
                </a:solidFill>
                <a:latin typeface="Arial"/>
                <a:cs typeface="Arial"/>
              </a:rPr>
              <a:t> </a:t>
            </a:r>
            <a:r>
              <a:rPr lang="pt-BR" sz="1400" b="1">
                <a:solidFill>
                  <a:prstClr val="white"/>
                </a:solidFill>
                <a:latin typeface="Arial"/>
                <a:cs typeface="Arial"/>
              </a:rPr>
              <a:t>i</a:t>
            </a:r>
            <a:r>
              <a:rPr lang="pt-BR" sz="1400" b="1" spc="-35">
                <a:solidFill>
                  <a:prstClr val="white"/>
                </a:solidFill>
                <a:latin typeface="Arial"/>
                <a:cs typeface="Arial"/>
              </a:rPr>
              <a:t> </a:t>
            </a:r>
            <a:r>
              <a:rPr lang="pt-BR" sz="1400" b="1">
                <a:solidFill>
                  <a:prstClr val="white"/>
                </a:solidFill>
                <a:latin typeface="Arial"/>
                <a:cs typeface="Arial"/>
              </a:rPr>
              <a:t>g</a:t>
            </a:r>
            <a:r>
              <a:rPr lang="pt-BR" sz="1400" b="1" spc="-40">
                <a:solidFill>
                  <a:prstClr val="white"/>
                </a:solidFill>
                <a:latin typeface="Arial"/>
                <a:cs typeface="Arial"/>
              </a:rPr>
              <a:t> </a:t>
            </a:r>
            <a:r>
              <a:rPr lang="pt-BR" sz="1400" b="1">
                <a:solidFill>
                  <a:prstClr val="white"/>
                </a:solidFill>
                <a:latin typeface="Arial"/>
                <a:cs typeface="Arial"/>
              </a:rPr>
              <a:t>n</a:t>
            </a:r>
            <a:r>
              <a:rPr lang="pt-BR" sz="1400" b="1" spc="-40">
                <a:solidFill>
                  <a:prstClr val="white"/>
                </a:solidFill>
                <a:latin typeface="Arial"/>
                <a:cs typeface="Arial"/>
              </a:rPr>
              <a:t> </a:t>
            </a:r>
            <a:r>
              <a:rPr lang="pt-BR" sz="1400" b="1">
                <a:solidFill>
                  <a:prstClr val="white"/>
                </a:solidFill>
                <a:latin typeface="Arial"/>
                <a:cs typeface="Arial"/>
              </a:rPr>
              <a:t>s  </a:t>
            </a:r>
            <a:r>
              <a:rPr lang="pt-BR" sz="1400" b="1" spc="-45">
                <a:solidFill>
                  <a:prstClr val="white"/>
                </a:solidFill>
                <a:latin typeface="Arial"/>
                <a:cs typeface="Arial"/>
              </a:rPr>
              <a:t> </a:t>
            </a:r>
            <a:r>
              <a:rPr lang="pt-BR" sz="1400" b="1" spc="295">
                <a:solidFill>
                  <a:srgbClr val="F79546"/>
                </a:solidFill>
                <a:latin typeface="Arial"/>
                <a:cs typeface="Arial"/>
              </a:rPr>
              <a:t>&gt;&gt;</a:t>
            </a:r>
            <a:r>
              <a:rPr lang="pt-BR" sz="1400" b="1">
                <a:solidFill>
                  <a:srgbClr val="FFFFFF"/>
                </a:solidFill>
                <a:latin typeface="Arial"/>
                <a:cs typeface="Arial"/>
              </a:rPr>
              <a:t>  </a:t>
            </a:r>
            <a:r>
              <a:rPr lang="pt-BR" sz="1400" b="1" spc="-60">
                <a:solidFill>
                  <a:srgbClr val="FFFFFF"/>
                </a:solidFill>
                <a:latin typeface="Arial"/>
                <a:cs typeface="Arial"/>
              </a:rPr>
              <a:t> </a:t>
            </a:r>
            <a:r>
              <a:rPr lang="pt-BR" sz="1400" b="1">
                <a:solidFill>
                  <a:srgbClr val="FFFFFF"/>
                </a:solidFill>
                <a:latin typeface="Arial"/>
                <a:cs typeface="Arial"/>
              </a:rPr>
              <a:t>F</a:t>
            </a:r>
            <a:r>
              <a:rPr lang="pt-BR" sz="1400" b="1" spc="-40">
                <a:solidFill>
                  <a:srgbClr val="FFFFFF"/>
                </a:solidFill>
                <a:latin typeface="Arial"/>
                <a:cs typeface="Arial"/>
              </a:rPr>
              <a:t> </a:t>
            </a:r>
            <a:r>
              <a:rPr lang="pt-BR" sz="1400" b="1">
                <a:solidFill>
                  <a:srgbClr val="FFFFFF"/>
                </a:solidFill>
                <a:latin typeface="Arial"/>
                <a:cs typeface="Arial"/>
              </a:rPr>
              <a:t>i</a:t>
            </a:r>
            <a:r>
              <a:rPr lang="pt-BR" sz="1400" b="1" spc="-35">
                <a:solidFill>
                  <a:srgbClr val="FFFFFF"/>
                </a:solidFill>
                <a:latin typeface="Arial"/>
                <a:cs typeface="Arial"/>
              </a:rPr>
              <a:t> </a:t>
            </a:r>
            <a:r>
              <a:rPr lang="pt-BR" sz="1400" b="1">
                <a:solidFill>
                  <a:srgbClr val="FFFFFF"/>
                </a:solidFill>
                <a:latin typeface="Arial"/>
                <a:cs typeface="Arial"/>
              </a:rPr>
              <a:t>n</a:t>
            </a:r>
            <a:r>
              <a:rPr lang="pt-BR" sz="1400" b="1" spc="-40">
                <a:solidFill>
                  <a:srgbClr val="FFFFFF"/>
                </a:solidFill>
                <a:latin typeface="Arial"/>
                <a:cs typeface="Arial"/>
              </a:rPr>
              <a:t> </a:t>
            </a:r>
            <a:r>
              <a:rPr lang="pt-BR" sz="1400" b="1">
                <a:solidFill>
                  <a:srgbClr val="FFFFFF"/>
                </a:solidFill>
                <a:latin typeface="Arial"/>
                <a:cs typeface="Arial"/>
              </a:rPr>
              <a:t>d  </a:t>
            </a:r>
            <a:r>
              <a:rPr lang="pt-BR" sz="1400" b="1" spc="-45">
                <a:solidFill>
                  <a:srgbClr val="FFFFFF"/>
                </a:solidFill>
                <a:latin typeface="Arial"/>
                <a:cs typeface="Arial"/>
              </a:rPr>
              <a:t> </a:t>
            </a:r>
            <a:r>
              <a:rPr lang="pt-BR" sz="1400" b="1">
                <a:solidFill>
                  <a:srgbClr val="FFFFFF"/>
                </a:solidFill>
                <a:latin typeface="Arial"/>
                <a:cs typeface="Arial"/>
              </a:rPr>
              <a:t>t</a:t>
            </a:r>
            <a:r>
              <a:rPr lang="pt-BR" sz="1400" b="1" spc="-40">
                <a:solidFill>
                  <a:srgbClr val="FFFFFF"/>
                </a:solidFill>
                <a:latin typeface="Arial"/>
                <a:cs typeface="Arial"/>
              </a:rPr>
              <a:t> </a:t>
            </a:r>
            <a:r>
              <a:rPr lang="pt-BR" sz="1400" b="1">
                <a:solidFill>
                  <a:srgbClr val="FFFFFF"/>
                </a:solidFill>
                <a:latin typeface="Arial"/>
                <a:cs typeface="Arial"/>
              </a:rPr>
              <a:t>h</a:t>
            </a:r>
            <a:r>
              <a:rPr lang="pt-BR" sz="1400" b="1" spc="-40">
                <a:solidFill>
                  <a:srgbClr val="FFFFFF"/>
                </a:solidFill>
                <a:latin typeface="Arial"/>
                <a:cs typeface="Arial"/>
              </a:rPr>
              <a:t> </a:t>
            </a:r>
            <a:r>
              <a:rPr lang="pt-BR" sz="1400" b="1">
                <a:solidFill>
                  <a:srgbClr val="FFFFFF"/>
                </a:solidFill>
                <a:latin typeface="Arial"/>
                <a:cs typeface="Arial"/>
              </a:rPr>
              <a:t>e  </a:t>
            </a:r>
            <a:r>
              <a:rPr lang="pt-BR" sz="1400" b="1" spc="-65">
                <a:solidFill>
                  <a:srgbClr val="FFFFFF"/>
                </a:solidFill>
                <a:latin typeface="Arial"/>
                <a:cs typeface="Arial"/>
              </a:rPr>
              <a:t> </a:t>
            </a:r>
            <a:r>
              <a:rPr lang="pt-BR" sz="1400" b="1">
                <a:solidFill>
                  <a:srgbClr val="FFFFFF"/>
                </a:solidFill>
                <a:latin typeface="Arial"/>
                <a:cs typeface="Arial"/>
              </a:rPr>
              <a:t>W</a:t>
            </a:r>
            <a:r>
              <a:rPr lang="pt-BR" sz="1400" b="1" spc="-55">
                <a:solidFill>
                  <a:srgbClr val="FFFFFF"/>
                </a:solidFill>
                <a:latin typeface="Arial"/>
                <a:cs typeface="Arial"/>
              </a:rPr>
              <a:t> </a:t>
            </a:r>
            <a:r>
              <a:rPr lang="pt-BR" sz="1400" b="1">
                <a:solidFill>
                  <a:srgbClr val="FFFFFF"/>
                </a:solidFill>
                <a:latin typeface="Arial"/>
                <a:cs typeface="Arial"/>
              </a:rPr>
              <a:t>o</a:t>
            </a:r>
            <a:r>
              <a:rPr lang="pt-BR" sz="1400" b="1" spc="-40">
                <a:solidFill>
                  <a:srgbClr val="FFFFFF"/>
                </a:solidFill>
                <a:latin typeface="Arial"/>
                <a:cs typeface="Arial"/>
              </a:rPr>
              <a:t> </a:t>
            </a:r>
            <a:r>
              <a:rPr lang="pt-BR" sz="1400" b="1">
                <a:solidFill>
                  <a:srgbClr val="FFFFFF"/>
                </a:solidFill>
                <a:latin typeface="Arial"/>
                <a:cs typeface="Arial"/>
              </a:rPr>
              <a:t>r</a:t>
            </a:r>
            <a:r>
              <a:rPr lang="pt-BR" sz="1400" b="1" spc="-35">
                <a:solidFill>
                  <a:srgbClr val="FFFFFF"/>
                </a:solidFill>
                <a:latin typeface="Arial"/>
                <a:cs typeface="Arial"/>
              </a:rPr>
              <a:t> </a:t>
            </a:r>
            <a:r>
              <a:rPr lang="pt-BR" sz="1400" b="1">
                <a:solidFill>
                  <a:srgbClr val="FFFFFF"/>
                </a:solidFill>
                <a:latin typeface="Arial"/>
                <a:cs typeface="Arial"/>
              </a:rPr>
              <a:t>d</a:t>
            </a:r>
            <a:r>
              <a:rPr lang="pt-BR" sz="1400" b="1" spc="-40">
                <a:solidFill>
                  <a:srgbClr val="FFFFFF"/>
                </a:solidFill>
                <a:latin typeface="Arial"/>
                <a:cs typeface="Arial"/>
              </a:rPr>
              <a:t> </a:t>
            </a:r>
            <a:r>
              <a:rPr lang="pt-BR" sz="1400" b="1">
                <a:solidFill>
                  <a:srgbClr val="FFFFFF"/>
                </a:solidFill>
                <a:latin typeface="Arial"/>
                <a:cs typeface="Arial"/>
              </a:rPr>
              <a:t>s  </a:t>
            </a:r>
            <a:r>
              <a:rPr lang="pt-BR" sz="1400" b="1" spc="-45">
                <a:solidFill>
                  <a:srgbClr val="FFFFFF"/>
                </a:solidFill>
                <a:latin typeface="Arial"/>
                <a:cs typeface="Arial"/>
              </a:rPr>
              <a:t> </a:t>
            </a:r>
            <a:r>
              <a:rPr lang="pt-BR" sz="1400" b="1" spc="295">
                <a:solidFill>
                  <a:srgbClr val="F79546"/>
                </a:solidFill>
                <a:latin typeface="Arial"/>
                <a:cs typeface="Arial"/>
              </a:rPr>
              <a:t>&gt;&gt;</a:t>
            </a:r>
            <a:r>
              <a:rPr lang="pt-BR" sz="1400" b="1">
                <a:solidFill>
                  <a:srgbClr val="F79546"/>
                </a:solidFill>
                <a:latin typeface="Arial"/>
                <a:cs typeface="Arial"/>
              </a:rPr>
              <a:t>  </a:t>
            </a:r>
            <a:r>
              <a:rPr lang="pt-BR" sz="1400" b="1" spc="-70">
                <a:solidFill>
                  <a:srgbClr val="F79546"/>
                </a:solidFill>
                <a:latin typeface="Arial"/>
                <a:cs typeface="Arial"/>
              </a:rPr>
              <a:t> </a:t>
            </a:r>
            <a:r>
              <a:rPr lang="pt-BR" sz="1400" b="1">
                <a:solidFill>
                  <a:srgbClr val="FFFFFF"/>
                </a:solidFill>
                <a:latin typeface="Arial"/>
                <a:cs typeface="Arial"/>
              </a:rPr>
              <a:t>R</a:t>
            </a:r>
            <a:r>
              <a:rPr lang="pt-BR" sz="1400" b="1" spc="-40">
                <a:solidFill>
                  <a:srgbClr val="FFFFFF"/>
                </a:solidFill>
                <a:latin typeface="Arial"/>
                <a:cs typeface="Arial"/>
              </a:rPr>
              <a:t> </a:t>
            </a:r>
            <a:r>
              <a:rPr lang="pt-BR" sz="1400" b="1">
                <a:solidFill>
                  <a:srgbClr val="FFFFFF"/>
                </a:solidFill>
                <a:latin typeface="Arial"/>
                <a:cs typeface="Arial"/>
              </a:rPr>
              <a:t>e</a:t>
            </a:r>
            <a:r>
              <a:rPr lang="pt-BR" sz="1400" b="1" spc="-30">
                <a:solidFill>
                  <a:srgbClr val="FFFFFF"/>
                </a:solidFill>
                <a:latin typeface="Arial"/>
                <a:cs typeface="Arial"/>
              </a:rPr>
              <a:t> </a:t>
            </a:r>
            <a:r>
              <a:rPr lang="pt-BR" sz="1400" b="1">
                <a:solidFill>
                  <a:srgbClr val="FFFFFF"/>
                </a:solidFill>
                <a:latin typeface="Arial"/>
                <a:cs typeface="Arial"/>
              </a:rPr>
              <a:t>a</a:t>
            </a:r>
            <a:r>
              <a:rPr lang="pt-BR" sz="1400" b="1" spc="-30">
                <a:solidFill>
                  <a:srgbClr val="FFFFFF"/>
                </a:solidFill>
                <a:latin typeface="Arial"/>
                <a:cs typeface="Arial"/>
              </a:rPr>
              <a:t> </a:t>
            </a:r>
            <a:r>
              <a:rPr lang="pt-BR" sz="1400" b="1">
                <a:solidFill>
                  <a:srgbClr val="FFFFFF"/>
                </a:solidFill>
                <a:latin typeface="Arial"/>
                <a:cs typeface="Arial"/>
              </a:rPr>
              <a:t>c</a:t>
            </a:r>
            <a:r>
              <a:rPr lang="pt-BR" sz="1400" b="1" spc="-30">
                <a:solidFill>
                  <a:srgbClr val="FFFFFF"/>
                </a:solidFill>
                <a:latin typeface="Arial"/>
                <a:cs typeface="Arial"/>
              </a:rPr>
              <a:t> </a:t>
            </a:r>
            <a:r>
              <a:rPr lang="pt-BR" sz="1400" b="1">
                <a:solidFill>
                  <a:srgbClr val="FFFFFF"/>
                </a:solidFill>
                <a:latin typeface="Arial"/>
                <a:cs typeface="Arial"/>
              </a:rPr>
              <a:t>h  </a:t>
            </a:r>
            <a:r>
              <a:rPr lang="pt-BR" sz="1400" b="1" spc="-95">
                <a:solidFill>
                  <a:srgbClr val="FFFFFF"/>
                </a:solidFill>
                <a:latin typeface="Arial"/>
                <a:cs typeface="Arial"/>
              </a:rPr>
              <a:t> </a:t>
            </a:r>
            <a:r>
              <a:rPr lang="pt-BR" sz="1400" b="1">
                <a:solidFill>
                  <a:srgbClr val="FFFFFF"/>
                </a:solidFill>
                <a:latin typeface="Arial"/>
                <a:cs typeface="Arial"/>
              </a:rPr>
              <a:t>O</a:t>
            </a:r>
            <a:r>
              <a:rPr lang="pt-BR" sz="1400" b="1" spc="-35">
                <a:solidFill>
                  <a:srgbClr val="FFFFFF"/>
                </a:solidFill>
                <a:latin typeface="Arial"/>
                <a:cs typeface="Arial"/>
              </a:rPr>
              <a:t> </a:t>
            </a:r>
            <a:r>
              <a:rPr lang="pt-BR" sz="1400" b="1">
                <a:solidFill>
                  <a:srgbClr val="FFFFFF"/>
                </a:solidFill>
                <a:latin typeface="Arial"/>
                <a:cs typeface="Arial"/>
              </a:rPr>
              <a:t>u</a:t>
            </a:r>
            <a:r>
              <a:rPr lang="pt-BR" sz="1400" b="1" spc="-40">
                <a:solidFill>
                  <a:srgbClr val="FFFFFF"/>
                </a:solidFill>
                <a:latin typeface="Arial"/>
                <a:cs typeface="Arial"/>
              </a:rPr>
              <a:t> </a:t>
            </a:r>
            <a:r>
              <a:rPr lang="pt-BR" sz="1400" b="1">
                <a:solidFill>
                  <a:srgbClr val="FFFFFF"/>
                </a:solidFill>
                <a:latin typeface="Arial"/>
                <a:cs typeface="Arial"/>
              </a:rPr>
              <a:t>t    </a:t>
            </a:r>
            <a:r>
              <a:rPr lang="pt-BR" sz="1400" b="1" spc="295">
                <a:solidFill>
                  <a:srgbClr val="F79546"/>
                </a:solidFill>
                <a:latin typeface="Arial"/>
                <a:cs typeface="Arial"/>
              </a:rPr>
              <a:t>&gt;&gt;</a:t>
            </a:r>
            <a:endParaRPr lang="pt-BR" sz="1400" b="1" dirty="0">
              <a:solidFill>
                <a:srgbClr val="FFFFFF"/>
              </a:solidFill>
              <a:latin typeface="Arial"/>
              <a:cs typeface="Arial"/>
            </a:endParaRPr>
          </a:p>
        </p:txBody>
      </p:sp>
    </p:spTree>
    <p:extLst>
      <p:ext uri="{BB962C8B-B14F-4D97-AF65-F5344CB8AC3E}">
        <p14:creationId xmlns:p14="http://schemas.microsoft.com/office/powerpoint/2010/main" val="410899597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207292" y="394323"/>
            <a:ext cx="12207268" cy="656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When Hope is Hard Work</a:t>
            </a:r>
          </a:p>
        </p:txBody>
      </p:sp>
      <p:sp>
        <p:nvSpPr>
          <p:cNvPr id="8" name="Content Placeholder 1">
            <a:extLst>
              <a:ext uri="{FF2B5EF4-FFF2-40B4-BE49-F238E27FC236}">
                <a16:creationId xmlns:a16="http://schemas.microsoft.com/office/drawing/2014/main" id="{7338E0A0-00D8-454F-852E-3BC1454B5177}"/>
              </a:ext>
            </a:extLst>
          </p:cNvPr>
          <p:cNvSpPr txBox="1">
            <a:spLocks/>
          </p:cNvSpPr>
          <p:nvPr/>
        </p:nvSpPr>
        <p:spPr bwMode="auto">
          <a:xfrm>
            <a:off x="3443286" y="1442831"/>
            <a:ext cx="8556690" cy="4296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3025" marR="0" lvl="0" indent="-228600" algn="l" defTabSz="457200" rtl="0" eaLnBrk="0" fontAlgn="auto" latinLnBrk="0" hangingPunct="0">
              <a:lnSpc>
                <a:spcPct val="130000"/>
              </a:lnSpc>
              <a:spcBef>
                <a:spcPts val="800"/>
              </a:spcBef>
              <a:spcAft>
                <a:spcPts val="600"/>
              </a:spcAft>
              <a:buClr>
                <a:srgbClr val="646E7B"/>
              </a:buClr>
              <a:buSzPct val="71000"/>
              <a:buFont typeface="Arial" pitchFamily="34" charset="0"/>
              <a:buChar char="•"/>
              <a:tabLst/>
              <a:defRPr/>
            </a:pPr>
            <a:r>
              <a:rPr kumimoji="0" lang="en-US" sz="2800" b="0" i="0" u="none" strike="noStrike" kern="1200" cap="none" spc="0" normalizeH="0" baseline="0" noProof="0" dirty="0">
                <a:ln>
                  <a:noFill/>
                </a:ln>
                <a:solidFill>
                  <a:srgbClr val="00565D"/>
                </a:solidFill>
                <a:effectLst/>
                <a:uLnTx/>
                <a:uFillTx/>
                <a:latin typeface="Calibri"/>
                <a:ea typeface="Geneva" charset="0"/>
                <a:cs typeface="Arial"/>
              </a:rPr>
              <a:t>Suicide is often surrounded by stigma, making it less likely someone will seek help, and harder to know when someone really needs help.</a:t>
            </a:r>
          </a:p>
          <a:p>
            <a:pPr marL="73025" marR="0" lvl="0" indent="-228600" algn="l" defTabSz="457200" rtl="0" eaLnBrk="0" fontAlgn="auto" latinLnBrk="0" hangingPunct="0">
              <a:lnSpc>
                <a:spcPct val="130000"/>
              </a:lnSpc>
              <a:spcBef>
                <a:spcPts val="800"/>
              </a:spcBef>
              <a:spcAft>
                <a:spcPts val="600"/>
              </a:spcAft>
              <a:buClr>
                <a:srgbClr val="646E7B"/>
              </a:buClr>
              <a:buSzPct val="71000"/>
              <a:buFont typeface="Arial" pitchFamily="34" charset="0"/>
              <a:buChar char="•"/>
              <a:tabLst/>
              <a:defRPr/>
            </a:pPr>
            <a:r>
              <a:rPr kumimoji="0" lang="en-US" sz="2800" b="0" i="0" u="none" strike="noStrike" kern="1200" cap="none" spc="0" normalizeH="0" baseline="0" noProof="0" dirty="0">
                <a:ln>
                  <a:noFill/>
                </a:ln>
                <a:solidFill>
                  <a:srgbClr val="00565D"/>
                </a:solidFill>
                <a:effectLst/>
                <a:uLnTx/>
                <a:uFillTx/>
                <a:latin typeface="Calibri"/>
                <a:ea typeface="Geneva" charset="0"/>
                <a:cs typeface="Arial"/>
              </a:rPr>
              <a:t>People who are suicidal do not want to die, as much as they do not want to go on living with their pain.</a:t>
            </a:r>
          </a:p>
          <a:p>
            <a:pPr marL="73025" marR="0" lvl="0" indent="-228600" algn="l" defTabSz="457200" rtl="0" eaLnBrk="0" fontAlgn="auto" latinLnBrk="0" hangingPunct="0">
              <a:lnSpc>
                <a:spcPct val="130000"/>
              </a:lnSpc>
              <a:spcBef>
                <a:spcPts val="800"/>
              </a:spcBef>
              <a:spcAft>
                <a:spcPts val="600"/>
              </a:spcAft>
              <a:buClr>
                <a:srgbClr val="646E7B"/>
              </a:buClr>
              <a:buSzPct val="71000"/>
              <a:buFont typeface="Arial" pitchFamily="34" charset="0"/>
              <a:buChar char="•"/>
              <a:tabLst/>
              <a:defRPr/>
            </a:pPr>
            <a:r>
              <a:rPr kumimoji="0" lang="en-US" sz="2800" b="0" i="0" u="none" strike="noStrike" kern="1200" cap="none" spc="0" normalizeH="0" baseline="0" noProof="0" dirty="0">
                <a:ln>
                  <a:noFill/>
                </a:ln>
                <a:solidFill>
                  <a:srgbClr val="00565D"/>
                </a:solidFill>
                <a:effectLst/>
                <a:uLnTx/>
                <a:uFillTx/>
                <a:latin typeface="Calibri"/>
                <a:ea typeface="Geneva" charset="0"/>
                <a:cs typeface="Arial"/>
              </a:rPr>
              <a:t>The more we understand about suicide prevention the more we can help the people we care about who are struggling.</a:t>
            </a:r>
          </a:p>
          <a:p>
            <a:pPr marL="73025" marR="0" lvl="0" indent="-228600" algn="l" defTabSz="457200" rtl="0" eaLnBrk="0" fontAlgn="base" latinLnBrk="0" hangingPunct="0">
              <a:lnSpc>
                <a:spcPct val="100000"/>
              </a:lnSpc>
              <a:spcBef>
                <a:spcPts val="600"/>
              </a:spcBef>
              <a:spcAft>
                <a:spcPct val="0"/>
              </a:spcAft>
              <a:buClr>
                <a:srgbClr val="646E7B"/>
              </a:buClr>
              <a:buSzPct val="71000"/>
              <a:buFont typeface="Arial" pitchFamily="34" charset="0"/>
              <a:buChar char="•"/>
              <a:tabLst/>
              <a:defRPr/>
            </a:pPr>
            <a:endParaRPr kumimoji="0" lang="en-US" sz="2800" b="0" i="0" u="none" strike="noStrike" kern="1200" cap="none" spc="0" normalizeH="0" baseline="0" noProof="0" dirty="0">
              <a:ln>
                <a:noFill/>
              </a:ln>
              <a:solidFill>
                <a:srgbClr val="00565D"/>
              </a:solidFill>
              <a:effectLst/>
              <a:uLnTx/>
              <a:uFillTx/>
              <a:latin typeface="Arial"/>
              <a:ea typeface="Geneva" charset="0"/>
              <a:cs typeface="Arial"/>
            </a:endParaRPr>
          </a:p>
        </p:txBody>
      </p:sp>
      <p:pic>
        <p:nvPicPr>
          <p:cNvPr id="9" name="Picture 8">
            <a:extLst>
              <a:ext uri="{FF2B5EF4-FFF2-40B4-BE49-F238E27FC236}">
                <a16:creationId xmlns:a16="http://schemas.microsoft.com/office/drawing/2014/main" id="{09B27E91-74BB-41B6-9844-704B28F6D75E}"/>
              </a:ext>
            </a:extLst>
          </p:cNvPr>
          <p:cNvPicPr>
            <a:picLocks noChangeAspect="1"/>
          </p:cNvPicPr>
          <p:nvPr/>
        </p:nvPicPr>
        <p:blipFill>
          <a:blip r:embed="rId3"/>
          <a:stretch>
            <a:fillRect/>
          </a:stretch>
        </p:blipFill>
        <p:spPr>
          <a:xfrm>
            <a:off x="459210" y="1739697"/>
            <a:ext cx="2682472" cy="3999323"/>
          </a:xfrm>
          <a:prstGeom prst="rect">
            <a:avLst/>
          </a:prstGeom>
        </p:spPr>
      </p:pic>
      <p:sp>
        <p:nvSpPr>
          <p:cNvPr id="10" name="Rectangle 9">
            <a:extLst>
              <a:ext uri="{FF2B5EF4-FFF2-40B4-BE49-F238E27FC236}">
                <a16:creationId xmlns:a16="http://schemas.microsoft.com/office/drawing/2014/main" id="{B2BF7A96-D6E7-4E86-A5CE-96494E93000E}"/>
              </a:ext>
            </a:extLst>
          </p:cNvPr>
          <p:cNvSpPr/>
          <p:nvPr/>
        </p:nvSpPr>
        <p:spPr>
          <a:xfrm>
            <a:off x="15270" y="6858000"/>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444604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nector Line"/>
          <p:cNvSpPr>
            <a:spLocks noChangeShapeType="1"/>
          </p:cNvSpPr>
          <p:nvPr/>
        </p:nvSpPr>
        <p:spPr bwMode="auto">
          <a:xfrm>
            <a:off x="6716711" y="638611"/>
            <a:ext cx="0" cy="4891331"/>
          </a:xfrm>
          <a:prstGeom prst="line">
            <a:avLst/>
          </a:prstGeom>
          <a:noFill/>
          <a:ln w="635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9" name="Stage 4 - Check Circle"/>
          <p:cNvSpPr>
            <a:spLocks noChangeArrowheads="1"/>
          </p:cNvSpPr>
          <p:nvPr/>
        </p:nvSpPr>
        <p:spPr bwMode="auto">
          <a:xfrm>
            <a:off x="5633243" y="4242140"/>
            <a:ext cx="474663" cy="476250"/>
          </a:xfrm>
          <a:prstGeom prst="ellipse">
            <a:avLst/>
          </a:prstGeom>
          <a:noFill/>
          <a:ln w="19050" cap="flat">
            <a:solidFill>
              <a:schemeClr val="accent1">
                <a:lumMod val="60000"/>
                <a:lumOff val="4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Stage 4 - Circle"/>
          <p:cNvSpPr>
            <a:spLocks noChangeArrowheads="1"/>
          </p:cNvSpPr>
          <p:nvPr/>
        </p:nvSpPr>
        <p:spPr bwMode="auto">
          <a:xfrm>
            <a:off x="6321426" y="4006850"/>
            <a:ext cx="792163" cy="792163"/>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8" name="Stage 3 - Check Circle"/>
          <p:cNvSpPr>
            <a:spLocks noChangeArrowheads="1"/>
          </p:cNvSpPr>
          <p:nvPr/>
        </p:nvSpPr>
        <p:spPr bwMode="auto">
          <a:xfrm>
            <a:off x="5644353" y="3020158"/>
            <a:ext cx="474663" cy="476250"/>
          </a:xfrm>
          <a:prstGeom prst="ellipse">
            <a:avLst/>
          </a:prstGeom>
          <a:noFill/>
          <a:ln w="19050" cap="flat">
            <a:solidFill>
              <a:schemeClr val="accent1">
                <a:lumMod val="60000"/>
                <a:lumOff val="4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Stage 3 - Circle"/>
          <p:cNvSpPr>
            <a:spLocks noChangeAspect="1" noChangeArrowheads="1"/>
          </p:cNvSpPr>
          <p:nvPr/>
        </p:nvSpPr>
        <p:spPr bwMode="auto">
          <a:xfrm>
            <a:off x="6320630" y="2830931"/>
            <a:ext cx="795528" cy="79552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 name="Stage 1 - Check Circle"/>
          <p:cNvSpPr>
            <a:spLocks noChangeArrowheads="1"/>
          </p:cNvSpPr>
          <p:nvPr/>
        </p:nvSpPr>
        <p:spPr bwMode="auto">
          <a:xfrm>
            <a:off x="5621337" y="771066"/>
            <a:ext cx="474663" cy="476250"/>
          </a:xfrm>
          <a:prstGeom prst="ellipse">
            <a:avLst/>
          </a:prstGeom>
          <a:noFill/>
          <a:ln w="19050" cap="flat">
            <a:solidFill>
              <a:schemeClr val="accent1">
                <a:lumMod val="60000"/>
                <a:lumOff val="4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5" name="Stage 1 - Checkmark"/>
          <p:cNvSpPr>
            <a:spLocks/>
          </p:cNvSpPr>
          <p:nvPr/>
        </p:nvSpPr>
        <p:spPr bwMode="auto">
          <a:xfrm>
            <a:off x="5758655" y="941047"/>
            <a:ext cx="200025" cy="153988"/>
          </a:xfrm>
          <a:custGeom>
            <a:avLst/>
            <a:gdLst>
              <a:gd name="T0" fmla="*/ 124 w 126"/>
              <a:gd name="T1" fmla="*/ 25 h 97"/>
              <a:gd name="T2" fmla="*/ 65 w 126"/>
              <a:gd name="T3" fmla="*/ 84 h 97"/>
              <a:gd name="T4" fmla="*/ 54 w 126"/>
              <a:gd name="T5" fmla="*/ 95 h 97"/>
              <a:gd name="T6" fmla="*/ 48 w 126"/>
              <a:gd name="T7" fmla="*/ 97 h 97"/>
              <a:gd name="T8" fmla="*/ 43 w 126"/>
              <a:gd name="T9" fmla="*/ 95 h 97"/>
              <a:gd name="T10" fmla="*/ 31 w 126"/>
              <a:gd name="T11" fmla="*/ 84 h 97"/>
              <a:gd name="T12" fmla="*/ 2 w 126"/>
              <a:gd name="T13" fmla="*/ 55 h 97"/>
              <a:gd name="T14" fmla="*/ 0 w 126"/>
              <a:gd name="T15" fmla="*/ 49 h 97"/>
              <a:gd name="T16" fmla="*/ 2 w 126"/>
              <a:gd name="T17" fmla="*/ 43 h 97"/>
              <a:gd name="T18" fmla="*/ 13 w 126"/>
              <a:gd name="T19" fmla="*/ 32 h 97"/>
              <a:gd name="T20" fmla="*/ 19 w 126"/>
              <a:gd name="T21" fmla="*/ 30 h 97"/>
              <a:gd name="T22" fmla="*/ 24 w 126"/>
              <a:gd name="T23" fmla="*/ 32 h 97"/>
              <a:gd name="T24" fmla="*/ 48 w 126"/>
              <a:gd name="T25" fmla="*/ 56 h 97"/>
              <a:gd name="T26" fmla="*/ 102 w 126"/>
              <a:gd name="T27" fmla="*/ 3 h 97"/>
              <a:gd name="T28" fmla="*/ 107 w 126"/>
              <a:gd name="T29" fmla="*/ 0 h 97"/>
              <a:gd name="T30" fmla="*/ 113 w 126"/>
              <a:gd name="T31" fmla="*/ 3 h 97"/>
              <a:gd name="T32" fmla="*/ 124 w 126"/>
              <a:gd name="T33" fmla="*/ 14 h 97"/>
              <a:gd name="T34" fmla="*/ 126 w 126"/>
              <a:gd name="T35" fmla="*/ 19 h 97"/>
              <a:gd name="T36" fmla="*/ 124 w 126"/>
              <a:gd name="T37" fmla="*/ 2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97">
                <a:moveTo>
                  <a:pt x="124" y="25"/>
                </a:moveTo>
                <a:cubicBezTo>
                  <a:pt x="65" y="84"/>
                  <a:pt x="65" y="84"/>
                  <a:pt x="65" y="84"/>
                </a:cubicBezTo>
                <a:cubicBezTo>
                  <a:pt x="54" y="95"/>
                  <a:pt x="54" y="95"/>
                  <a:pt x="54" y="95"/>
                </a:cubicBezTo>
                <a:cubicBezTo>
                  <a:pt x="52" y="97"/>
                  <a:pt x="50" y="97"/>
                  <a:pt x="48" y="97"/>
                </a:cubicBezTo>
                <a:cubicBezTo>
                  <a:pt x="46" y="97"/>
                  <a:pt x="44" y="97"/>
                  <a:pt x="43" y="95"/>
                </a:cubicBezTo>
                <a:cubicBezTo>
                  <a:pt x="31" y="84"/>
                  <a:pt x="31" y="84"/>
                  <a:pt x="31" y="84"/>
                </a:cubicBezTo>
                <a:cubicBezTo>
                  <a:pt x="2" y="55"/>
                  <a:pt x="2" y="55"/>
                  <a:pt x="2" y="55"/>
                </a:cubicBezTo>
                <a:cubicBezTo>
                  <a:pt x="0" y="53"/>
                  <a:pt x="0" y="51"/>
                  <a:pt x="0" y="49"/>
                </a:cubicBezTo>
                <a:cubicBezTo>
                  <a:pt x="0" y="47"/>
                  <a:pt x="0" y="45"/>
                  <a:pt x="2" y="43"/>
                </a:cubicBezTo>
                <a:cubicBezTo>
                  <a:pt x="13" y="32"/>
                  <a:pt x="13" y="32"/>
                  <a:pt x="13" y="32"/>
                </a:cubicBezTo>
                <a:cubicBezTo>
                  <a:pt x="15" y="31"/>
                  <a:pt x="17" y="30"/>
                  <a:pt x="19" y="30"/>
                </a:cubicBezTo>
                <a:cubicBezTo>
                  <a:pt x="21" y="30"/>
                  <a:pt x="23" y="31"/>
                  <a:pt x="24" y="32"/>
                </a:cubicBezTo>
                <a:cubicBezTo>
                  <a:pt x="48" y="56"/>
                  <a:pt x="48" y="56"/>
                  <a:pt x="48" y="56"/>
                </a:cubicBezTo>
                <a:cubicBezTo>
                  <a:pt x="102" y="3"/>
                  <a:pt x="102" y="3"/>
                  <a:pt x="102" y="3"/>
                </a:cubicBezTo>
                <a:cubicBezTo>
                  <a:pt x="103" y="1"/>
                  <a:pt x="105" y="0"/>
                  <a:pt x="107" y="0"/>
                </a:cubicBezTo>
                <a:cubicBezTo>
                  <a:pt x="109" y="0"/>
                  <a:pt x="111" y="1"/>
                  <a:pt x="113" y="3"/>
                </a:cubicBezTo>
                <a:cubicBezTo>
                  <a:pt x="124" y="14"/>
                  <a:pt x="124" y="14"/>
                  <a:pt x="124" y="14"/>
                </a:cubicBezTo>
                <a:cubicBezTo>
                  <a:pt x="125" y="15"/>
                  <a:pt x="126" y="17"/>
                  <a:pt x="126" y="19"/>
                </a:cubicBezTo>
                <a:cubicBezTo>
                  <a:pt x="126" y="21"/>
                  <a:pt x="125" y="23"/>
                  <a:pt x="124" y="25"/>
                </a:cubicBezTo>
                <a:close/>
              </a:path>
            </a:pathLst>
          </a:cu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Stage 1 - Main Title"/>
          <p:cNvSpPr>
            <a:spLocks noChangeArrowheads="1"/>
          </p:cNvSpPr>
          <p:nvPr/>
        </p:nvSpPr>
        <p:spPr bwMode="auto">
          <a:xfrm>
            <a:off x="7392989" y="810850"/>
            <a:ext cx="4612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17BBB9">
                    <a:lumMod val="75000"/>
                  </a:srgbClr>
                </a:solidFill>
                <a:effectLst/>
                <a:uLnTx/>
                <a:uFillTx/>
                <a:latin typeface="Calibri" panose="020F0502020204030204" pitchFamily="34" charset="0"/>
                <a:ea typeface="+mn-ea"/>
                <a:cs typeface="Calibri" panose="020F0502020204030204" pitchFamily="34" charset="0"/>
              </a:rPr>
              <a:t>Know the warning signs</a:t>
            </a:r>
          </a:p>
        </p:txBody>
      </p:sp>
      <p:sp>
        <p:nvSpPr>
          <p:cNvPr id="9" name="Stage 1 - Circle"/>
          <p:cNvSpPr>
            <a:spLocks noChangeArrowheads="1"/>
          </p:cNvSpPr>
          <p:nvPr/>
        </p:nvSpPr>
        <p:spPr bwMode="auto">
          <a:xfrm>
            <a:off x="6321426" y="577850"/>
            <a:ext cx="792163" cy="792163"/>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 name="Stage 2 - Checkmark">
            <a:extLst>
              <a:ext uri="{FF2B5EF4-FFF2-40B4-BE49-F238E27FC236}">
                <a16:creationId xmlns:a16="http://schemas.microsoft.com/office/drawing/2014/main" id="{A1E44E42-A670-4D1D-B4DE-420D84BFEF0C}"/>
              </a:ext>
            </a:extLst>
          </p:cNvPr>
          <p:cNvSpPr>
            <a:spLocks/>
          </p:cNvSpPr>
          <p:nvPr/>
        </p:nvSpPr>
        <p:spPr bwMode="auto">
          <a:xfrm>
            <a:off x="5781671" y="3191153"/>
            <a:ext cx="200025" cy="153988"/>
          </a:xfrm>
          <a:custGeom>
            <a:avLst/>
            <a:gdLst>
              <a:gd name="T0" fmla="*/ 124 w 126"/>
              <a:gd name="T1" fmla="*/ 24 h 97"/>
              <a:gd name="T2" fmla="*/ 65 w 126"/>
              <a:gd name="T3" fmla="*/ 83 h 97"/>
              <a:gd name="T4" fmla="*/ 54 w 126"/>
              <a:gd name="T5" fmla="*/ 94 h 97"/>
              <a:gd name="T6" fmla="*/ 48 w 126"/>
              <a:gd name="T7" fmla="*/ 97 h 97"/>
              <a:gd name="T8" fmla="*/ 43 w 126"/>
              <a:gd name="T9" fmla="*/ 94 h 97"/>
              <a:gd name="T10" fmla="*/ 31 w 126"/>
              <a:gd name="T11" fmla="*/ 83 h 97"/>
              <a:gd name="T12" fmla="*/ 2 w 126"/>
              <a:gd name="T13" fmla="*/ 54 h 97"/>
              <a:gd name="T14" fmla="*/ 0 w 126"/>
              <a:gd name="T15" fmla="*/ 48 h 97"/>
              <a:gd name="T16" fmla="*/ 2 w 126"/>
              <a:gd name="T17" fmla="*/ 43 h 97"/>
              <a:gd name="T18" fmla="*/ 13 w 126"/>
              <a:gd name="T19" fmla="*/ 32 h 97"/>
              <a:gd name="T20" fmla="*/ 19 w 126"/>
              <a:gd name="T21" fmla="*/ 29 h 97"/>
              <a:gd name="T22" fmla="*/ 24 w 126"/>
              <a:gd name="T23" fmla="*/ 32 h 97"/>
              <a:gd name="T24" fmla="*/ 48 w 126"/>
              <a:gd name="T25" fmla="*/ 56 h 97"/>
              <a:gd name="T26" fmla="*/ 102 w 126"/>
              <a:gd name="T27" fmla="*/ 2 h 97"/>
              <a:gd name="T28" fmla="*/ 107 w 126"/>
              <a:gd name="T29" fmla="*/ 0 h 97"/>
              <a:gd name="T30" fmla="*/ 113 w 126"/>
              <a:gd name="T31" fmla="*/ 2 h 97"/>
              <a:gd name="T32" fmla="*/ 124 w 126"/>
              <a:gd name="T33" fmla="*/ 13 h 97"/>
              <a:gd name="T34" fmla="*/ 126 w 126"/>
              <a:gd name="T35" fmla="*/ 19 h 97"/>
              <a:gd name="T36" fmla="*/ 124 w 126"/>
              <a:gd name="T3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97">
                <a:moveTo>
                  <a:pt x="124" y="24"/>
                </a:moveTo>
                <a:cubicBezTo>
                  <a:pt x="65" y="83"/>
                  <a:pt x="65" y="83"/>
                  <a:pt x="65" y="83"/>
                </a:cubicBezTo>
                <a:cubicBezTo>
                  <a:pt x="54" y="94"/>
                  <a:pt x="54" y="94"/>
                  <a:pt x="54" y="94"/>
                </a:cubicBezTo>
                <a:cubicBezTo>
                  <a:pt x="52" y="96"/>
                  <a:pt x="50" y="97"/>
                  <a:pt x="48" y="97"/>
                </a:cubicBezTo>
                <a:cubicBezTo>
                  <a:pt x="46" y="97"/>
                  <a:pt x="44" y="96"/>
                  <a:pt x="43" y="94"/>
                </a:cubicBezTo>
                <a:cubicBezTo>
                  <a:pt x="31" y="83"/>
                  <a:pt x="31" y="83"/>
                  <a:pt x="31" y="83"/>
                </a:cubicBezTo>
                <a:cubicBezTo>
                  <a:pt x="2" y="54"/>
                  <a:pt x="2" y="54"/>
                  <a:pt x="2" y="54"/>
                </a:cubicBezTo>
                <a:cubicBezTo>
                  <a:pt x="0" y="52"/>
                  <a:pt x="0" y="50"/>
                  <a:pt x="0" y="48"/>
                </a:cubicBezTo>
                <a:cubicBezTo>
                  <a:pt x="0" y="46"/>
                  <a:pt x="0" y="44"/>
                  <a:pt x="2" y="43"/>
                </a:cubicBezTo>
                <a:cubicBezTo>
                  <a:pt x="13" y="32"/>
                  <a:pt x="13" y="32"/>
                  <a:pt x="13" y="32"/>
                </a:cubicBezTo>
                <a:cubicBezTo>
                  <a:pt x="15" y="30"/>
                  <a:pt x="17" y="29"/>
                  <a:pt x="19" y="29"/>
                </a:cubicBezTo>
                <a:cubicBezTo>
                  <a:pt x="21" y="29"/>
                  <a:pt x="23" y="30"/>
                  <a:pt x="24" y="32"/>
                </a:cubicBezTo>
                <a:cubicBezTo>
                  <a:pt x="48" y="56"/>
                  <a:pt x="48" y="56"/>
                  <a:pt x="48" y="56"/>
                </a:cubicBezTo>
                <a:cubicBezTo>
                  <a:pt x="102" y="2"/>
                  <a:pt x="102" y="2"/>
                  <a:pt x="102" y="2"/>
                </a:cubicBezTo>
                <a:cubicBezTo>
                  <a:pt x="103" y="1"/>
                  <a:pt x="105" y="0"/>
                  <a:pt x="107" y="0"/>
                </a:cubicBezTo>
                <a:cubicBezTo>
                  <a:pt x="109" y="0"/>
                  <a:pt x="111" y="1"/>
                  <a:pt x="113" y="2"/>
                </a:cubicBezTo>
                <a:cubicBezTo>
                  <a:pt x="124" y="13"/>
                  <a:pt x="124" y="13"/>
                  <a:pt x="124" y="13"/>
                </a:cubicBezTo>
                <a:cubicBezTo>
                  <a:pt x="125" y="15"/>
                  <a:pt x="126" y="17"/>
                  <a:pt x="126" y="19"/>
                </a:cubicBezTo>
                <a:cubicBezTo>
                  <a:pt x="126" y="21"/>
                  <a:pt x="125" y="23"/>
                  <a:pt x="124" y="24"/>
                </a:cubicBezTo>
                <a:close/>
              </a:path>
            </a:pathLst>
          </a:cu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Stage 2 - Checkmark">
            <a:extLst>
              <a:ext uri="{FF2B5EF4-FFF2-40B4-BE49-F238E27FC236}">
                <a16:creationId xmlns:a16="http://schemas.microsoft.com/office/drawing/2014/main" id="{1B9A79BE-A869-468D-B5D4-04668BE96210}"/>
              </a:ext>
            </a:extLst>
          </p:cNvPr>
          <p:cNvSpPr>
            <a:spLocks/>
          </p:cNvSpPr>
          <p:nvPr/>
        </p:nvSpPr>
        <p:spPr bwMode="auto">
          <a:xfrm>
            <a:off x="5770561" y="4402931"/>
            <a:ext cx="200025" cy="153988"/>
          </a:xfrm>
          <a:custGeom>
            <a:avLst/>
            <a:gdLst>
              <a:gd name="T0" fmla="*/ 124 w 126"/>
              <a:gd name="T1" fmla="*/ 24 h 97"/>
              <a:gd name="T2" fmla="*/ 65 w 126"/>
              <a:gd name="T3" fmla="*/ 83 h 97"/>
              <a:gd name="T4" fmla="*/ 54 w 126"/>
              <a:gd name="T5" fmla="*/ 94 h 97"/>
              <a:gd name="T6" fmla="*/ 48 w 126"/>
              <a:gd name="T7" fmla="*/ 97 h 97"/>
              <a:gd name="T8" fmla="*/ 43 w 126"/>
              <a:gd name="T9" fmla="*/ 94 h 97"/>
              <a:gd name="T10" fmla="*/ 31 w 126"/>
              <a:gd name="T11" fmla="*/ 83 h 97"/>
              <a:gd name="T12" fmla="*/ 2 w 126"/>
              <a:gd name="T13" fmla="*/ 54 h 97"/>
              <a:gd name="T14" fmla="*/ 0 w 126"/>
              <a:gd name="T15" fmla="*/ 48 h 97"/>
              <a:gd name="T16" fmla="*/ 2 w 126"/>
              <a:gd name="T17" fmla="*/ 43 h 97"/>
              <a:gd name="T18" fmla="*/ 13 w 126"/>
              <a:gd name="T19" fmla="*/ 32 h 97"/>
              <a:gd name="T20" fmla="*/ 19 w 126"/>
              <a:gd name="T21" fmla="*/ 29 h 97"/>
              <a:gd name="T22" fmla="*/ 24 w 126"/>
              <a:gd name="T23" fmla="*/ 32 h 97"/>
              <a:gd name="T24" fmla="*/ 48 w 126"/>
              <a:gd name="T25" fmla="*/ 56 h 97"/>
              <a:gd name="T26" fmla="*/ 102 w 126"/>
              <a:gd name="T27" fmla="*/ 2 h 97"/>
              <a:gd name="T28" fmla="*/ 107 w 126"/>
              <a:gd name="T29" fmla="*/ 0 h 97"/>
              <a:gd name="T30" fmla="*/ 113 w 126"/>
              <a:gd name="T31" fmla="*/ 2 h 97"/>
              <a:gd name="T32" fmla="*/ 124 w 126"/>
              <a:gd name="T33" fmla="*/ 13 h 97"/>
              <a:gd name="T34" fmla="*/ 126 w 126"/>
              <a:gd name="T35" fmla="*/ 19 h 97"/>
              <a:gd name="T36" fmla="*/ 124 w 126"/>
              <a:gd name="T3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97">
                <a:moveTo>
                  <a:pt x="124" y="24"/>
                </a:moveTo>
                <a:cubicBezTo>
                  <a:pt x="65" y="83"/>
                  <a:pt x="65" y="83"/>
                  <a:pt x="65" y="83"/>
                </a:cubicBezTo>
                <a:cubicBezTo>
                  <a:pt x="54" y="94"/>
                  <a:pt x="54" y="94"/>
                  <a:pt x="54" y="94"/>
                </a:cubicBezTo>
                <a:cubicBezTo>
                  <a:pt x="52" y="96"/>
                  <a:pt x="50" y="97"/>
                  <a:pt x="48" y="97"/>
                </a:cubicBezTo>
                <a:cubicBezTo>
                  <a:pt x="46" y="97"/>
                  <a:pt x="44" y="96"/>
                  <a:pt x="43" y="94"/>
                </a:cubicBezTo>
                <a:cubicBezTo>
                  <a:pt x="31" y="83"/>
                  <a:pt x="31" y="83"/>
                  <a:pt x="31" y="83"/>
                </a:cubicBezTo>
                <a:cubicBezTo>
                  <a:pt x="2" y="54"/>
                  <a:pt x="2" y="54"/>
                  <a:pt x="2" y="54"/>
                </a:cubicBezTo>
                <a:cubicBezTo>
                  <a:pt x="0" y="52"/>
                  <a:pt x="0" y="50"/>
                  <a:pt x="0" y="48"/>
                </a:cubicBezTo>
                <a:cubicBezTo>
                  <a:pt x="0" y="46"/>
                  <a:pt x="0" y="44"/>
                  <a:pt x="2" y="43"/>
                </a:cubicBezTo>
                <a:cubicBezTo>
                  <a:pt x="13" y="32"/>
                  <a:pt x="13" y="32"/>
                  <a:pt x="13" y="32"/>
                </a:cubicBezTo>
                <a:cubicBezTo>
                  <a:pt x="15" y="30"/>
                  <a:pt x="17" y="29"/>
                  <a:pt x="19" y="29"/>
                </a:cubicBezTo>
                <a:cubicBezTo>
                  <a:pt x="21" y="29"/>
                  <a:pt x="23" y="30"/>
                  <a:pt x="24" y="32"/>
                </a:cubicBezTo>
                <a:cubicBezTo>
                  <a:pt x="48" y="56"/>
                  <a:pt x="48" y="56"/>
                  <a:pt x="48" y="56"/>
                </a:cubicBezTo>
                <a:cubicBezTo>
                  <a:pt x="102" y="2"/>
                  <a:pt x="102" y="2"/>
                  <a:pt x="102" y="2"/>
                </a:cubicBezTo>
                <a:cubicBezTo>
                  <a:pt x="103" y="1"/>
                  <a:pt x="105" y="0"/>
                  <a:pt x="107" y="0"/>
                </a:cubicBezTo>
                <a:cubicBezTo>
                  <a:pt x="109" y="0"/>
                  <a:pt x="111" y="1"/>
                  <a:pt x="113" y="2"/>
                </a:cubicBezTo>
                <a:cubicBezTo>
                  <a:pt x="124" y="13"/>
                  <a:pt x="124" y="13"/>
                  <a:pt x="124" y="13"/>
                </a:cubicBezTo>
                <a:cubicBezTo>
                  <a:pt x="125" y="15"/>
                  <a:pt x="126" y="17"/>
                  <a:pt x="126" y="19"/>
                </a:cubicBezTo>
                <a:cubicBezTo>
                  <a:pt x="126" y="21"/>
                  <a:pt x="125" y="23"/>
                  <a:pt x="124" y="24"/>
                </a:cubicBezTo>
                <a:close/>
              </a:path>
            </a:pathLst>
          </a:cu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 name="Stage 1 - Main Title">
            <a:extLst>
              <a:ext uri="{FF2B5EF4-FFF2-40B4-BE49-F238E27FC236}">
                <a16:creationId xmlns:a16="http://schemas.microsoft.com/office/drawing/2014/main" id="{D5508445-CF93-4EA5-85BA-B6F5A46B32F4}"/>
              </a:ext>
            </a:extLst>
          </p:cNvPr>
          <p:cNvSpPr>
            <a:spLocks noChangeArrowheads="1"/>
          </p:cNvSpPr>
          <p:nvPr/>
        </p:nvSpPr>
        <p:spPr bwMode="auto">
          <a:xfrm>
            <a:off x="7332661" y="2957849"/>
            <a:ext cx="461268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8EA8"/>
                </a:solidFill>
                <a:effectLst/>
                <a:uLnTx/>
                <a:uFillTx/>
                <a:latin typeface="Calibri" panose="020F0502020204030204" pitchFamily="34" charset="0"/>
                <a:ea typeface="+mn-ea"/>
                <a:cs typeface="Calibri" panose="020F0502020204030204" pitchFamily="34" charset="0"/>
              </a:rPr>
              <a:t>Make a safety plan and reduce access to lethal means</a:t>
            </a:r>
          </a:p>
        </p:txBody>
      </p:sp>
      <p:sp>
        <p:nvSpPr>
          <p:cNvPr id="43" name="Stage 1 - Main Title">
            <a:extLst>
              <a:ext uri="{FF2B5EF4-FFF2-40B4-BE49-F238E27FC236}">
                <a16:creationId xmlns:a16="http://schemas.microsoft.com/office/drawing/2014/main" id="{51A4A046-4DAC-4A44-A7BD-D19D9B48AD4D}"/>
              </a:ext>
            </a:extLst>
          </p:cNvPr>
          <p:cNvSpPr>
            <a:spLocks noChangeArrowheads="1"/>
          </p:cNvSpPr>
          <p:nvPr/>
        </p:nvSpPr>
        <p:spPr bwMode="auto">
          <a:xfrm>
            <a:off x="7392989" y="5175681"/>
            <a:ext cx="46126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17BBB9"/>
                </a:solidFill>
                <a:effectLst/>
                <a:uLnTx/>
                <a:uFillTx/>
                <a:latin typeface="Calibri" panose="020F0502020204030204" pitchFamily="34" charset="0"/>
                <a:ea typeface="+mn-ea"/>
                <a:cs typeface="Calibri" panose="020F0502020204030204" pitchFamily="34" charset="0"/>
              </a:rPr>
              <a:t>Create systems to respond to suicide risk in least restrictive (least traumatizing) way</a:t>
            </a:r>
          </a:p>
        </p:txBody>
      </p:sp>
      <p:sp>
        <p:nvSpPr>
          <p:cNvPr id="24" name="Stage 5 - Circle">
            <a:extLst>
              <a:ext uri="{FF2B5EF4-FFF2-40B4-BE49-F238E27FC236}">
                <a16:creationId xmlns:a16="http://schemas.microsoft.com/office/drawing/2014/main" id="{20F54458-267D-49DC-8488-21A844AEDA9B}"/>
              </a:ext>
            </a:extLst>
          </p:cNvPr>
          <p:cNvSpPr>
            <a:spLocks noChangeArrowheads="1"/>
          </p:cNvSpPr>
          <p:nvPr/>
        </p:nvSpPr>
        <p:spPr bwMode="auto">
          <a:xfrm>
            <a:off x="6320630" y="5087377"/>
            <a:ext cx="792163" cy="792163"/>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Stage 2 - Check Circle">
            <a:extLst>
              <a:ext uri="{FF2B5EF4-FFF2-40B4-BE49-F238E27FC236}">
                <a16:creationId xmlns:a16="http://schemas.microsoft.com/office/drawing/2014/main" id="{0447EE6C-A0D5-4A9E-8EC0-AB3D8F8B4987}"/>
              </a:ext>
            </a:extLst>
          </p:cNvPr>
          <p:cNvSpPr>
            <a:spLocks noChangeArrowheads="1"/>
          </p:cNvSpPr>
          <p:nvPr/>
        </p:nvSpPr>
        <p:spPr bwMode="auto">
          <a:xfrm>
            <a:off x="5633017" y="1916054"/>
            <a:ext cx="474663" cy="476250"/>
          </a:xfrm>
          <a:prstGeom prst="ellipse">
            <a:avLst/>
          </a:prstGeom>
          <a:noFill/>
          <a:ln w="19050" cap="flat">
            <a:solidFill>
              <a:schemeClr val="accent1">
                <a:lumMod val="60000"/>
                <a:lumOff val="4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Stage 2 - Checkmark">
            <a:extLst>
              <a:ext uri="{FF2B5EF4-FFF2-40B4-BE49-F238E27FC236}">
                <a16:creationId xmlns:a16="http://schemas.microsoft.com/office/drawing/2014/main" id="{F0B9A31E-2C4C-4FED-AD3A-D7031B724CBA}"/>
              </a:ext>
            </a:extLst>
          </p:cNvPr>
          <p:cNvSpPr>
            <a:spLocks/>
          </p:cNvSpPr>
          <p:nvPr/>
        </p:nvSpPr>
        <p:spPr bwMode="auto">
          <a:xfrm>
            <a:off x="5758935" y="2071430"/>
            <a:ext cx="200025" cy="153988"/>
          </a:xfrm>
          <a:custGeom>
            <a:avLst/>
            <a:gdLst>
              <a:gd name="T0" fmla="*/ 124 w 126"/>
              <a:gd name="T1" fmla="*/ 24 h 97"/>
              <a:gd name="T2" fmla="*/ 65 w 126"/>
              <a:gd name="T3" fmla="*/ 83 h 97"/>
              <a:gd name="T4" fmla="*/ 54 w 126"/>
              <a:gd name="T5" fmla="*/ 94 h 97"/>
              <a:gd name="T6" fmla="*/ 48 w 126"/>
              <a:gd name="T7" fmla="*/ 97 h 97"/>
              <a:gd name="T8" fmla="*/ 43 w 126"/>
              <a:gd name="T9" fmla="*/ 94 h 97"/>
              <a:gd name="T10" fmla="*/ 31 w 126"/>
              <a:gd name="T11" fmla="*/ 83 h 97"/>
              <a:gd name="T12" fmla="*/ 2 w 126"/>
              <a:gd name="T13" fmla="*/ 54 h 97"/>
              <a:gd name="T14" fmla="*/ 0 w 126"/>
              <a:gd name="T15" fmla="*/ 48 h 97"/>
              <a:gd name="T16" fmla="*/ 2 w 126"/>
              <a:gd name="T17" fmla="*/ 43 h 97"/>
              <a:gd name="T18" fmla="*/ 13 w 126"/>
              <a:gd name="T19" fmla="*/ 32 h 97"/>
              <a:gd name="T20" fmla="*/ 19 w 126"/>
              <a:gd name="T21" fmla="*/ 29 h 97"/>
              <a:gd name="T22" fmla="*/ 24 w 126"/>
              <a:gd name="T23" fmla="*/ 32 h 97"/>
              <a:gd name="T24" fmla="*/ 48 w 126"/>
              <a:gd name="T25" fmla="*/ 56 h 97"/>
              <a:gd name="T26" fmla="*/ 102 w 126"/>
              <a:gd name="T27" fmla="*/ 2 h 97"/>
              <a:gd name="T28" fmla="*/ 107 w 126"/>
              <a:gd name="T29" fmla="*/ 0 h 97"/>
              <a:gd name="T30" fmla="*/ 113 w 126"/>
              <a:gd name="T31" fmla="*/ 2 h 97"/>
              <a:gd name="T32" fmla="*/ 124 w 126"/>
              <a:gd name="T33" fmla="*/ 13 h 97"/>
              <a:gd name="T34" fmla="*/ 126 w 126"/>
              <a:gd name="T35" fmla="*/ 19 h 97"/>
              <a:gd name="T36" fmla="*/ 124 w 126"/>
              <a:gd name="T3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97">
                <a:moveTo>
                  <a:pt x="124" y="24"/>
                </a:moveTo>
                <a:cubicBezTo>
                  <a:pt x="65" y="83"/>
                  <a:pt x="65" y="83"/>
                  <a:pt x="65" y="83"/>
                </a:cubicBezTo>
                <a:cubicBezTo>
                  <a:pt x="54" y="94"/>
                  <a:pt x="54" y="94"/>
                  <a:pt x="54" y="94"/>
                </a:cubicBezTo>
                <a:cubicBezTo>
                  <a:pt x="52" y="96"/>
                  <a:pt x="50" y="97"/>
                  <a:pt x="48" y="97"/>
                </a:cubicBezTo>
                <a:cubicBezTo>
                  <a:pt x="46" y="97"/>
                  <a:pt x="44" y="96"/>
                  <a:pt x="43" y="94"/>
                </a:cubicBezTo>
                <a:cubicBezTo>
                  <a:pt x="31" y="83"/>
                  <a:pt x="31" y="83"/>
                  <a:pt x="31" y="83"/>
                </a:cubicBezTo>
                <a:cubicBezTo>
                  <a:pt x="2" y="54"/>
                  <a:pt x="2" y="54"/>
                  <a:pt x="2" y="54"/>
                </a:cubicBezTo>
                <a:cubicBezTo>
                  <a:pt x="0" y="52"/>
                  <a:pt x="0" y="50"/>
                  <a:pt x="0" y="48"/>
                </a:cubicBezTo>
                <a:cubicBezTo>
                  <a:pt x="0" y="46"/>
                  <a:pt x="0" y="44"/>
                  <a:pt x="2" y="43"/>
                </a:cubicBezTo>
                <a:cubicBezTo>
                  <a:pt x="13" y="32"/>
                  <a:pt x="13" y="32"/>
                  <a:pt x="13" y="32"/>
                </a:cubicBezTo>
                <a:cubicBezTo>
                  <a:pt x="15" y="30"/>
                  <a:pt x="17" y="29"/>
                  <a:pt x="19" y="29"/>
                </a:cubicBezTo>
                <a:cubicBezTo>
                  <a:pt x="21" y="29"/>
                  <a:pt x="23" y="30"/>
                  <a:pt x="24" y="32"/>
                </a:cubicBezTo>
                <a:cubicBezTo>
                  <a:pt x="48" y="56"/>
                  <a:pt x="48" y="56"/>
                  <a:pt x="48" y="56"/>
                </a:cubicBezTo>
                <a:cubicBezTo>
                  <a:pt x="102" y="2"/>
                  <a:pt x="102" y="2"/>
                  <a:pt x="102" y="2"/>
                </a:cubicBezTo>
                <a:cubicBezTo>
                  <a:pt x="103" y="1"/>
                  <a:pt x="105" y="0"/>
                  <a:pt x="107" y="0"/>
                </a:cubicBezTo>
                <a:cubicBezTo>
                  <a:pt x="109" y="0"/>
                  <a:pt x="111" y="1"/>
                  <a:pt x="113" y="2"/>
                </a:cubicBezTo>
                <a:cubicBezTo>
                  <a:pt x="124" y="13"/>
                  <a:pt x="124" y="13"/>
                  <a:pt x="124" y="13"/>
                </a:cubicBezTo>
                <a:cubicBezTo>
                  <a:pt x="125" y="15"/>
                  <a:pt x="126" y="17"/>
                  <a:pt x="126" y="19"/>
                </a:cubicBezTo>
                <a:cubicBezTo>
                  <a:pt x="126" y="21"/>
                  <a:pt x="125" y="23"/>
                  <a:pt x="124" y="24"/>
                </a:cubicBezTo>
                <a:close/>
              </a:path>
            </a:pathLst>
          </a:cu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 name="Stage 2 - Circle">
            <a:extLst>
              <a:ext uri="{FF2B5EF4-FFF2-40B4-BE49-F238E27FC236}">
                <a16:creationId xmlns:a16="http://schemas.microsoft.com/office/drawing/2014/main" id="{DAD54D5C-652B-4368-B53C-4B216E9620A2}"/>
              </a:ext>
            </a:extLst>
          </p:cNvPr>
          <p:cNvSpPr>
            <a:spLocks noChangeArrowheads="1"/>
          </p:cNvSpPr>
          <p:nvPr/>
        </p:nvSpPr>
        <p:spPr bwMode="auto">
          <a:xfrm>
            <a:off x="6321426" y="1720850"/>
            <a:ext cx="792163" cy="79216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Stage 1 - Main Title">
            <a:extLst>
              <a:ext uri="{FF2B5EF4-FFF2-40B4-BE49-F238E27FC236}">
                <a16:creationId xmlns:a16="http://schemas.microsoft.com/office/drawing/2014/main" id="{4B5A9B88-D010-4ED8-87FA-4941CA65AE64}"/>
              </a:ext>
            </a:extLst>
          </p:cNvPr>
          <p:cNvSpPr>
            <a:spLocks noChangeArrowheads="1"/>
          </p:cNvSpPr>
          <p:nvPr/>
        </p:nvSpPr>
        <p:spPr bwMode="auto">
          <a:xfrm>
            <a:off x="7392989" y="3900151"/>
            <a:ext cx="46126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FAA634"/>
                </a:solidFill>
                <a:effectLst/>
                <a:uLnTx/>
                <a:uFillTx/>
                <a:latin typeface="Calibri" panose="020F0502020204030204" pitchFamily="34" charset="0"/>
                <a:ea typeface="+mn-ea"/>
                <a:cs typeface="Calibri" panose="020F0502020204030204" pitchFamily="34" charset="0"/>
              </a:rPr>
              <a:t>Connection to MH professional trained in suicide prevention treatments (DBT, CAMS, etc.)</a:t>
            </a:r>
          </a:p>
        </p:txBody>
      </p:sp>
      <p:sp>
        <p:nvSpPr>
          <p:cNvPr id="23" name="Stage 1 - Main Title">
            <a:extLst>
              <a:ext uri="{FF2B5EF4-FFF2-40B4-BE49-F238E27FC236}">
                <a16:creationId xmlns:a16="http://schemas.microsoft.com/office/drawing/2014/main" id="{D427F111-6345-4F00-A33E-C3DEA9F999EC}"/>
              </a:ext>
            </a:extLst>
          </p:cNvPr>
          <p:cNvSpPr>
            <a:spLocks noChangeArrowheads="1"/>
          </p:cNvSpPr>
          <p:nvPr/>
        </p:nvSpPr>
        <p:spPr bwMode="auto">
          <a:xfrm>
            <a:off x="7332661" y="1804891"/>
            <a:ext cx="461268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565D"/>
                </a:solidFill>
                <a:effectLst/>
                <a:uLnTx/>
                <a:uFillTx/>
                <a:latin typeface="Calibri" panose="020F0502020204030204" pitchFamily="34" charset="0"/>
                <a:ea typeface="+mn-ea"/>
                <a:cs typeface="Calibri" panose="020F0502020204030204" pitchFamily="34" charset="0"/>
              </a:rPr>
              <a:t>Ask directly</a:t>
            </a:r>
            <a:r>
              <a:rPr lang="en-US" altLang="en-US" sz="2200" b="1" dirty="0">
                <a:solidFill>
                  <a:srgbClr val="00565D"/>
                </a:solidFill>
                <a:latin typeface="Calibri" panose="020F0502020204030204" pitchFamily="34" charset="0"/>
                <a:cs typeface="Calibri" panose="020F0502020204030204" pitchFamily="34" charset="0"/>
              </a:rPr>
              <a:t>: “Are you thinking about suicide?”</a:t>
            </a:r>
            <a:endParaRPr kumimoji="0" lang="en-US" altLang="en-US" sz="2200" b="1" i="0" u="none" strike="noStrike" kern="1200" cap="none" spc="0" normalizeH="0" baseline="0" noProof="0" dirty="0">
              <a:ln>
                <a:noFill/>
              </a:ln>
              <a:solidFill>
                <a:srgbClr val="00565D"/>
              </a:solidFill>
              <a:effectLst/>
              <a:uLnTx/>
              <a:uFillTx/>
              <a:latin typeface="Calibri" panose="020F050202020403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CD2C160F-A02D-45FF-B120-5159EA9CD12F}"/>
              </a:ext>
            </a:extLst>
          </p:cNvPr>
          <p:cNvSpPr txBox="1"/>
          <p:nvPr/>
        </p:nvSpPr>
        <p:spPr>
          <a:xfrm>
            <a:off x="0" y="-79653"/>
            <a:ext cx="1764082" cy="7017306"/>
          </a:xfrm>
          <a:prstGeom prst="rect">
            <a:avLst/>
          </a:prstGeom>
          <a:solidFill>
            <a:srgbClr val="1F565D"/>
          </a:solidFill>
        </p:spPr>
        <p:txBody>
          <a:bodyPr wrap="square" rtlCol="0">
            <a:spAutoFit/>
          </a:bodyPr>
          <a:lstStyle/>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p:txBody>
      </p:sp>
      <p:sp>
        <p:nvSpPr>
          <p:cNvPr id="28" name="TextBox 27">
            <a:extLst>
              <a:ext uri="{FF2B5EF4-FFF2-40B4-BE49-F238E27FC236}">
                <a16:creationId xmlns:a16="http://schemas.microsoft.com/office/drawing/2014/main" id="{E2ACD45C-4232-4B3B-B6CC-DAE230790FCC}"/>
              </a:ext>
            </a:extLst>
          </p:cNvPr>
          <p:cNvSpPr txBox="1"/>
          <p:nvPr/>
        </p:nvSpPr>
        <p:spPr>
          <a:xfrm>
            <a:off x="361601" y="1739408"/>
            <a:ext cx="3826901" cy="3515710"/>
          </a:xfrm>
          <a:prstGeom prst="ellipse">
            <a:avLst/>
          </a:prstGeom>
          <a:solidFill>
            <a:srgbClr val="00565D"/>
          </a:solidFill>
          <a:ln w="174625" cmpd="thinThick">
            <a:solidFill>
              <a:srgbClr val="262626"/>
            </a:solidFill>
          </a:ln>
        </p:spPr>
        <p:txBody>
          <a:bodyPr vert="horz" lIns="91440" tIns="45720" rIns="91440" bIns="45720" rtlCol="0" anchor="ctr">
            <a:normAutofit fontScale="92500" lnSpcReduction="10000"/>
          </a:bodyPr>
          <a:lstStyle/>
          <a:p>
            <a:pPr algn="ctr">
              <a:lnSpc>
                <a:spcPct val="90000"/>
              </a:lnSpc>
              <a:spcBef>
                <a:spcPct val="0"/>
              </a:spcBef>
              <a:spcAft>
                <a:spcPts val="600"/>
              </a:spcAft>
              <a:defRPr/>
            </a:pPr>
            <a:r>
              <a:rPr lang="en-US" sz="3600" b="1" dirty="0">
                <a:solidFill>
                  <a:prstClr val="white"/>
                </a:solidFill>
                <a:latin typeface="Calibri" panose="020F0502020204030204"/>
              </a:rPr>
              <a:t>What can </a:t>
            </a:r>
          </a:p>
          <a:p>
            <a:pPr algn="ctr">
              <a:lnSpc>
                <a:spcPct val="90000"/>
              </a:lnSpc>
              <a:spcBef>
                <a:spcPct val="0"/>
              </a:spcBef>
              <a:spcAft>
                <a:spcPts val="600"/>
              </a:spcAft>
              <a:defRPr/>
            </a:pPr>
            <a:r>
              <a:rPr lang="en-US" sz="3600" b="1" dirty="0">
                <a:solidFill>
                  <a:prstClr val="white"/>
                </a:solidFill>
                <a:latin typeface="Calibri" panose="020F0502020204030204"/>
              </a:rPr>
              <a:t>be done </a:t>
            </a:r>
          </a:p>
          <a:p>
            <a:pPr algn="ctr">
              <a:lnSpc>
                <a:spcPct val="90000"/>
              </a:lnSpc>
              <a:spcBef>
                <a:spcPct val="0"/>
              </a:spcBef>
              <a:spcAft>
                <a:spcPts val="600"/>
              </a:spcAft>
              <a:defRPr/>
            </a:pPr>
            <a:r>
              <a:rPr lang="en-US" sz="3600" b="1" dirty="0">
                <a:solidFill>
                  <a:prstClr val="white"/>
                </a:solidFill>
                <a:latin typeface="Calibri" panose="020F0502020204030204"/>
              </a:rPr>
              <a:t>to </a:t>
            </a:r>
          </a:p>
          <a:p>
            <a:pPr algn="ctr">
              <a:lnSpc>
                <a:spcPct val="90000"/>
              </a:lnSpc>
              <a:spcBef>
                <a:spcPct val="0"/>
              </a:spcBef>
              <a:spcAft>
                <a:spcPts val="600"/>
              </a:spcAft>
              <a:defRPr/>
            </a:pPr>
            <a:r>
              <a:rPr lang="en-US" sz="3600" b="1" dirty="0">
                <a:solidFill>
                  <a:prstClr val="white"/>
                </a:solidFill>
                <a:latin typeface="Calibri" panose="020F0502020204030204"/>
              </a:rPr>
              <a:t>prevent </a:t>
            </a:r>
          </a:p>
          <a:p>
            <a:pPr algn="ctr">
              <a:lnSpc>
                <a:spcPct val="90000"/>
              </a:lnSpc>
              <a:spcBef>
                <a:spcPct val="0"/>
              </a:spcBef>
              <a:spcAft>
                <a:spcPts val="600"/>
              </a:spcAft>
              <a:defRPr/>
            </a:pPr>
            <a:r>
              <a:rPr lang="en-US" sz="3600" b="1" dirty="0">
                <a:solidFill>
                  <a:prstClr val="white"/>
                </a:solidFill>
                <a:latin typeface="Calibri" panose="020F0502020204030204"/>
              </a:rPr>
              <a:t>suicide? </a:t>
            </a:r>
          </a:p>
        </p:txBody>
      </p:sp>
      <p:sp>
        <p:nvSpPr>
          <p:cNvPr id="2" name="Stage 4 - Check Circle">
            <a:extLst>
              <a:ext uri="{FF2B5EF4-FFF2-40B4-BE49-F238E27FC236}">
                <a16:creationId xmlns:a16="http://schemas.microsoft.com/office/drawing/2014/main" id="{F009342E-8B6F-4FF3-8CCC-FB899CC8CF36}"/>
              </a:ext>
            </a:extLst>
          </p:cNvPr>
          <p:cNvSpPr>
            <a:spLocks noChangeArrowheads="1"/>
          </p:cNvSpPr>
          <p:nvPr/>
        </p:nvSpPr>
        <p:spPr bwMode="auto">
          <a:xfrm>
            <a:off x="5647926" y="5291817"/>
            <a:ext cx="474663" cy="476250"/>
          </a:xfrm>
          <a:prstGeom prst="ellipse">
            <a:avLst/>
          </a:prstGeom>
          <a:noFill/>
          <a:ln w="19050" cap="flat">
            <a:solidFill>
              <a:schemeClr val="accent1">
                <a:lumMod val="60000"/>
                <a:lumOff val="4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Stage 2 - Checkmark">
            <a:extLst>
              <a:ext uri="{FF2B5EF4-FFF2-40B4-BE49-F238E27FC236}">
                <a16:creationId xmlns:a16="http://schemas.microsoft.com/office/drawing/2014/main" id="{2B15106C-881E-430C-ACF2-BAEC6C909307}"/>
              </a:ext>
            </a:extLst>
          </p:cNvPr>
          <p:cNvSpPr>
            <a:spLocks/>
          </p:cNvSpPr>
          <p:nvPr/>
        </p:nvSpPr>
        <p:spPr bwMode="auto">
          <a:xfrm>
            <a:off x="5785244" y="5483457"/>
            <a:ext cx="200025" cy="153988"/>
          </a:xfrm>
          <a:custGeom>
            <a:avLst/>
            <a:gdLst>
              <a:gd name="T0" fmla="*/ 124 w 126"/>
              <a:gd name="T1" fmla="*/ 24 h 97"/>
              <a:gd name="T2" fmla="*/ 65 w 126"/>
              <a:gd name="T3" fmla="*/ 83 h 97"/>
              <a:gd name="T4" fmla="*/ 54 w 126"/>
              <a:gd name="T5" fmla="*/ 94 h 97"/>
              <a:gd name="T6" fmla="*/ 48 w 126"/>
              <a:gd name="T7" fmla="*/ 97 h 97"/>
              <a:gd name="T8" fmla="*/ 43 w 126"/>
              <a:gd name="T9" fmla="*/ 94 h 97"/>
              <a:gd name="T10" fmla="*/ 31 w 126"/>
              <a:gd name="T11" fmla="*/ 83 h 97"/>
              <a:gd name="T12" fmla="*/ 2 w 126"/>
              <a:gd name="T13" fmla="*/ 54 h 97"/>
              <a:gd name="T14" fmla="*/ 0 w 126"/>
              <a:gd name="T15" fmla="*/ 48 h 97"/>
              <a:gd name="T16" fmla="*/ 2 w 126"/>
              <a:gd name="T17" fmla="*/ 43 h 97"/>
              <a:gd name="T18" fmla="*/ 13 w 126"/>
              <a:gd name="T19" fmla="*/ 32 h 97"/>
              <a:gd name="T20" fmla="*/ 19 w 126"/>
              <a:gd name="T21" fmla="*/ 29 h 97"/>
              <a:gd name="T22" fmla="*/ 24 w 126"/>
              <a:gd name="T23" fmla="*/ 32 h 97"/>
              <a:gd name="T24" fmla="*/ 48 w 126"/>
              <a:gd name="T25" fmla="*/ 56 h 97"/>
              <a:gd name="T26" fmla="*/ 102 w 126"/>
              <a:gd name="T27" fmla="*/ 2 h 97"/>
              <a:gd name="T28" fmla="*/ 107 w 126"/>
              <a:gd name="T29" fmla="*/ 0 h 97"/>
              <a:gd name="T30" fmla="*/ 113 w 126"/>
              <a:gd name="T31" fmla="*/ 2 h 97"/>
              <a:gd name="T32" fmla="*/ 124 w 126"/>
              <a:gd name="T33" fmla="*/ 13 h 97"/>
              <a:gd name="T34" fmla="*/ 126 w 126"/>
              <a:gd name="T35" fmla="*/ 19 h 97"/>
              <a:gd name="T36" fmla="*/ 124 w 126"/>
              <a:gd name="T3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97">
                <a:moveTo>
                  <a:pt x="124" y="24"/>
                </a:moveTo>
                <a:cubicBezTo>
                  <a:pt x="65" y="83"/>
                  <a:pt x="65" y="83"/>
                  <a:pt x="65" y="83"/>
                </a:cubicBezTo>
                <a:cubicBezTo>
                  <a:pt x="54" y="94"/>
                  <a:pt x="54" y="94"/>
                  <a:pt x="54" y="94"/>
                </a:cubicBezTo>
                <a:cubicBezTo>
                  <a:pt x="52" y="96"/>
                  <a:pt x="50" y="97"/>
                  <a:pt x="48" y="97"/>
                </a:cubicBezTo>
                <a:cubicBezTo>
                  <a:pt x="46" y="97"/>
                  <a:pt x="44" y="96"/>
                  <a:pt x="43" y="94"/>
                </a:cubicBezTo>
                <a:cubicBezTo>
                  <a:pt x="31" y="83"/>
                  <a:pt x="31" y="83"/>
                  <a:pt x="31" y="83"/>
                </a:cubicBezTo>
                <a:cubicBezTo>
                  <a:pt x="2" y="54"/>
                  <a:pt x="2" y="54"/>
                  <a:pt x="2" y="54"/>
                </a:cubicBezTo>
                <a:cubicBezTo>
                  <a:pt x="0" y="52"/>
                  <a:pt x="0" y="50"/>
                  <a:pt x="0" y="48"/>
                </a:cubicBezTo>
                <a:cubicBezTo>
                  <a:pt x="0" y="46"/>
                  <a:pt x="0" y="44"/>
                  <a:pt x="2" y="43"/>
                </a:cubicBezTo>
                <a:cubicBezTo>
                  <a:pt x="13" y="32"/>
                  <a:pt x="13" y="32"/>
                  <a:pt x="13" y="32"/>
                </a:cubicBezTo>
                <a:cubicBezTo>
                  <a:pt x="15" y="30"/>
                  <a:pt x="17" y="29"/>
                  <a:pt x="19" y="29"/>
                </a:cubicBezTo>
                <a:cubicBezTo>
                  <a:pt x="21" y="29"/>
                  <a:pt x="23" y="30"/>
                  <a:pt x="24" y="32"/>
                </a:cubicBezTo>
                <a:cubicBezTo>
                  <a:pt x="48" y="56"/>
                  <a:pt x="48" y="56"/>
                  <a:pt x="48" y="56"/>
                </a:cubicBezTo>
                <a:cubicBezTo>
                  <a:pt x="102" y="2"/>
                  <a:pt x="102" y="2"/>
                  <a:pt x="102" y="2"/>
                </a:cubicBezTo>
                <a:cubicBezTo>
                  <a:pt x="103" y="1"/>
                  <a:pt x="105" y="0"/>
                  <a:pt x="107" y="0"/>
                </a:cubicBezTo>
                <a:cubicBezTo>
                  <a:pt x="109" y="0"/>
                  <a:pt x="111" y="1"/>
                  <a:pt x="113" y="2"/>
                </a:cubicBezTo>
                <a:cubicBezTo>
                  <a:pt x="124" y="13"/>
                  <a:pt x="124" y="13"/>
                  <a:pt x="124" y="13"/>
                </a:cubicBezTo>
                <a:cubicBezTo>
                  <a:pt x="125" y="15"/>
                  <a:pt x="126" y="17"/>
                  <a:pt x="126" y="19"/>
                </a:cubicBezTo>
                <a:cubicBezTo>
                  <a:pt x="126" y="21"/>
                  <a:pt x="125" y="23"/>
                  <a:pt x="124" y="24"/>
                </a:cubicBezTo>
                <a:close/>
              </a:path>
            </a:pathLst>
          </a:cu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9202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10.xml><?xml version="1.0" encoding="utf-8"?>
<a:theme xmlns:a="http://schemas.openxmlformats.org/drawingml/2006/main" name="1_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11.xml><?xml version="1.0" encoding="utf-8"?>
<a:theme xmlns:a="http://schemas.openxmlformats.org/drawingml/2006/main" name="Office Theme">
  <a:themeElements>
    <a:clrScheme name="KNOW THE SIGNS">
      <a:dk1>
        <a:srgbClr val="00535E"/>
      </a:dk1>
      <a:lt1>
        <a:sysClr val="window" lastClr="FFFFFF"/>
      </a:lt1>
      <a:dk2>
        <a:srgbClr val="00535E"/>
      </a:dk2>
      <a:lt2>
        <a:srgbClr val="65A5A4"/>
      </a:lt2>
      <a:accent1>
        <a:srgbClr val="00B1B0"/>
      </a:accent1>
      <a:accent2>
        <a:srgbClr val="FAA635"/>
      </a:accent2>
      <a:accent3>
        <a:srgbClr val="ABDDD5"/>
      </a:accent3>
      <a:accent4>
        <a:srgbClr val="8064A2"/>
      </a:accent4>
      <a:accent5>
        <a:srgbClr val="4BACC6"/>
      </a:accent5>
      <a:accent6>
        <a:srgbClr val="F79646"/>
      </a:accent6>
      <a:hlink>
        <a:srgbClr val="FFCF0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2_Office Theme">
  <a:themeElements>
    <a:clrScheme name="Custom 1">
      <a:dk1>
        <a:srgbClr val="000000"/>
      </a:dk1>
      <a:lt1>
        <a:sysClr val="window" lastClr="FFFFFF"/>
      </a:lt1>
      <a:dk2>
        <a:srgbClr val="00565D"/>
      </a:dk2>
      <a:lt2>
        <a:srgbClr val="FAA634"/>
      </a:lt2>
      <a:accent1>
        <a:srgbClr val="00565D"/>
      </a:accent1>
      <a:accent2>
        <a:srgbClr val="17BBB9"/>
      </a:accent2>
      <a:accent3>
        <a:srgbClr val="00565D"/>
      </a:accent3>
      <a:accent4>
        <a:srgbClr val="008EA8"/>
      </a:accent4>
      <a:accent5>
        <a:srgbClr val="FAA634"/>
      </a:accent5>
      <a:accent6>
        <a:srgbClr val="17BBB9"/>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ustom 7">
      <a:dk1>
        <a:srgbClr val="000000"/>
      </a:dk1>
      <a:lt1>
        <a:sysClr val="window" lastClr="FFFFFF"/>
      </a:lt1>
      <a:dk2>
        <a:srgbClr val="00565D"/>
      </a:dk2>
      <a:lt2>
        <a:srgbClr val="FAA634"/>
      </a:lt2>
      <a:accent1>
        <a:srgbClr val="00565D"/>
      </a:accent1>
      <a:accent2>
        <a:srgbClr val="17BBB9"/>
      </a:accent2>
      <a:accent3>
        <a:srgbClr val="ACDCD4"/>
      </a:accent3>
      <a:accent4>
        <a:srgbClr val="00565D"/>
      </a:accent4>
      <a:accent5>
        <a:srgbClr val="17BBB9"/>
      </a:accent5>
      <a:accent6>
        <a:srgbClr val="008EA8"/>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Custom 7">
      <a:dk1>
        <a:srgbClr val="000000"/>
      </a:dk1>
      <a:lt1>
        <a:sysClr val="window" lastClr="FFFFFF"/>
      </a:lt1>
      <a:dk2>
        <a:srgbClr val="00565D"/>
      </a:dk2>
      <a:lt2>
        <a:srgbClr val="FAA634"/>
      </a:lt2>
      <a:accent1>
        <a:srgbClr val="00565D"/>
      </a:accent1>
      <a:accent2>
        <a:srgbClr val="17BBB9"/>
      </a:accent2>
      <a:accent3>
        <a:srgbClr val="ACDCD4"/>
      </a:accent3>
      <a:accent4>
        <a:srgbClr val="00565D"/>
      </a:accent4>
      <a:accent5>
        <a:srgbClr val="17BBB9"/>
      </a:accent5>
      <a:accent6>
        <a:srgbClr val="008EA8"/>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Custom 10">
      <a:dk1>
        <a:srgbClr val="000000"/>
      </a:dk1>
      <a:lt1>
        <a:sysClr val="window" lastClr="FFFFFF"/>
      </a:lt1>
      <a:dk2>
        <a:srgbClr val="00565D"/>
      </a:dk2>
      <a:lt2>
        <a:srgbClr val="FAA634"/>
      </a:lt2>
      <a:accent1>
        <a:srgbClr val="00565D"/>
      </a:accent1>
      <a:accent2>
        <a:srgbClr val="17BBB9"/>
      </a:accent2>
      <a:accent3>
        <a:srgbClr val="00565D"/>
      </a:accent3>
      <a:accent4>
        <a:srgbClr val="008EA8"/>
      </a:accent4>
      <a:accent5>
        <a:srgbClr val="FAA634"/>
      </a:accent5>
      <a:accent6>
        <a:srgbClr val="17BBB9"/>
      </a:accent6>
      <a:hlink>
        <a:srgbClr val="6B9F25"/>
      </a:hlink>
      <a:folHlink>
        <a:srgbClr val="9F6715"/>
      </a:folHlink>
    </a:clrScheme>
    <a:fontScheme name="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1733</TotalTime>
  <Words>10104</Words>
  <Application>Microsoft Office PowerPoint</Application>
  <PresentationFormat>Widescreen</PresentationFormat>
  <Paragraphs>858</Paragraphs>
  <Slides>50</Slides>
  <Notes>50</Notes>
  <HiddenSlides>1</HiddenSlides>
  <MMClips>1</MMClips>
  <ScaleCrop>false</ScaleCrop>
  <HeadingPairs>
    <vt:vector size="8" baseType="variant">
      <vt:variant>
        <vt:lpstr>Fonts Used</vt:lpstr>
      </vt:variant>
      <vt:variant>
        <vt:i4>4</vt:i4>
      </vt:variant>
      <vt:variant>
        <vt:lpstr>Theme</vt:lpstr>
      </vt:variant>
      <vt:variant>
        <vt:i4>11</vt:i4>
      </vt:variant>
      <vt:variant>
        <vt:lpstr>Embedded OLE Servers</vt:lpstr>
      </vt:variant>
      <vt:variant>
        <vt:i4>1</vt:i4>
      </vt:variant>
      <vt:variant>
        <vt:lpstr>Slide Titles</vt:lpstr>
      </vt:variant>
      <vt:variant>
        <vt:i4>50</vt:i4>
      </vt:variant>
    </vt:vector>
  </HeadingPairs>
  <TitlesOfParts>
    <vt:vector size="66" baseType="lpstr">
      <vt:lpstr>Arial</vt:lpstr>
      <vt:lpstr>Arial Black</vt:lpstr>
      <vt:lpstr>Calibri</vt:lpstr>
      <vt:lpstr>Calibri Light</vt:lpstr>
      <vt:lpstr>1_Custom Design</vt:lpstr>
      <vt:lpstr>Office Theme</vt:lpstr>
      <vt:lpstr>1_Office Theme</vt:lpstr>
      <vt:lpstr>2_Office Theme</vt:lpstr>
      <vt:lpstr>4_Office Theme</vt:lpstr>
      <vt:lpstr>3_Office Theme</vt:lpstr>
      <vt:lpstr>6_Office Theme</vt:lpstr>
      <vt:lpstr>5_Office Theme</vt:lpstr>
      <vt:lpstr>7_Office Theme</vt:lpstr>
      <vt:lpstr>1_Custom Design</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Starting the Conversation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Presenters</dc:title>
  <dc:creator>Stan Collins</dc:creator>
  <cp:lastModifiedBy>Jana Sczersputowski</cp:lastModifiedBy>
  <cp:revision>42</cp:revision>
  <dcterms:created xsi:type="dcterms:W3CDTF">2020-09-18T19:59:27Z</dcterms:created>
  <dcterms:modified xsi:type="dcterms:W3CDTF">2020-11-17T17:32:23Z</dcterms:modified>
</cp:coreProperties>
</file>